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0"/>
  </p:notesMasterIdLst>
  <p:handoutMasterIdLst>
    <p:handoutMasterId r:id="rId31"/>
  </p:handoutMasterIdLst>
  <p:sldIdLst>
    <p:sldId id="272" r:id="rId2"/>
    <p:sldId id="309" r:id="rId3"/>
    <p:sldId id="305" r:id="rId4"/>
    <p:sldId id="298" r:id="rId5"/>
    <p:sldId id="273" r:id="rId6"/>
    <p:sldId id="306" r:id="rId7"/>
    <p:sldId id="307" r:id="rId8"/>
    <p:sldId id="308" r:id="rId9"/>
    <p:sldId id="302" r:id="rId10"/>
    <p:sldId id="274" r:id="rId11"/>
    <p:sldId id="275" r:id="rId12"/>
    <p:sldId id="276" r:id="rId13"/>
    <p:sldId id="277" r:id="rId14"/>
    <p:sldId id="279" r:id="rId15"/>
    <p:sldId id="278" r:id="rId16"/>
    <p:sldId id="282" r:id="rId17"/>
    <p:sldId id="281" r:id="rId18"/>
    <p:sldId id="283" r:id="rId19"/>
    <p:sldId id="285" r:id="rId20"/>
    <p:sldId id="286" r:id="rId21"/>
    <p:sldId id="287" r:id="rId22"/>
    <p:sldId id="288" r:id="rId23"/>
    <p:sldId id="293" r:id="rId24"/>
    <p:sldId id="296" r:id="rId25"/>
    <p:sldId id="303" r:id="rId26"/>
    <p:sldId id="304" r:id="rId27"/>
    <p:sldId id="295" r:id="rId28"/>
    <p:sldId id="310"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69" autoAdjust="0"/>
  </p:normalViewPr>
  <p:slideViewPr>
    <p:cSldViewPr>
      <p:cViewPr>
        <p:scale>
          <a:sx n="70" d="100"/>
          <a:sy n="70" d="100"/>
        </p:scale>
        <p:origin x="-1572"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r01tuchsm01.r01.med.va.gov\~VHATUCWeltoS\Pain\ASAP_3%20coho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Not pacing (17 hours)</c:v>
                </c:pt>
              </c:strCache>
            </c:strRef>
          </c:tx>
          <c:cat>
            <c:strRef>
              <c:f>Sheet1!$A$2:$A$8</c:f>
              <c:strCache>
                <c:ptCount val="7"/>
                <c:pt idx="0">
                  <c:v>Day 1</c:v>
                </c:pt>
                <c:pt idx="1">
                  <c:v>Day 2</c:v>
                </c:pt>
                <c:pt idx="2">
                  <c:v>Day 3</c:v>
                </c:pt>
                <c:pt idx="3">
                  <c:v>Day 4</c:v>
                </c:pt>
                <c:pt idx="4">
                  <c:v>Day 5</c:v>
                </c:pt>
                <c:pt idx="5">
                  <c:v>Day 6</c:v>
                </c:pt>
                <c:pt idx="6">
                  <c:v>Day 7</c:v>
                </c:pt>
              </c:strCache>
            </c:strRef>
          </c:cat>
          <c:val>
            <c:numRef>
              <c:f>Sheet1!$B$2:$B$8</c:f>
              <c:numCache>
                <c:formatCode>General</c:formatCode>
                <c:ptCount val="7"/>
                <c:pt idx="0">
                  <c:v>7</c:v>
                </c:pt>
                <c:pt idx="1">
                  <c:v>0</c:v>
                </c:pt>
                <c:pt idx="2">
                  <c:v>1</c:v>
                </c:pt>
                <c:pt idx="3">
                  <c:v>6</c:v>
                </c:pt>
                <c:pt idx="4">
                  <c:v>0</c:v>
                </c:pt>
                <c:pt idx="5">
                  <c:v>1</c:v>
                </c:pt>
                <c:pt idx="6">
                  <c:v>2</c:v>
                </c:pt>
              </c:numCache>
            </c:numRef>
          </c:val>
        </c:ser>
        <c:ser>
          <c:idx val="1"/>
          <c:order val="1"/>
          <c:tx>
            <c:strRef>
              <c:f>Sheet1!$C$1</c:f>
              <c:strCache>
                <c:ptCount val="1"/>
                <c:pt idx="0">
                  <c:v>Pacing (26 hours)</c:v>
                </c:pt>
              </c:strCache>
            </c:strRef>
          </c:tx>
          <c:cat>
            <c:strRef>
              <c:f>Sheet1!$A$2:$A$8</c:f>
              <c:strCache>
                <c:ptCount val="7"/>
                <c:pt idx="0">
                  <c:v>Day 1</c:v>
                </c:pt>
                <c:pt idx="1">
                  <c:v>Day 2</c:v>
                </c:pt>
                <c:pt idx="2">
                  <c:v>Day 3</c:v>
                </c:pt>
                <c:pt idx="3">
                  <c:v>Day 4</c:v>
                </c:pt>
                <c:pt idx="4">
                  <c:v>Day 5</c:v>
                </c:pt>
                <c:pt idx="5">
                  <c:v>Day 6</c:v>
                </c:pt>
                <c:pt idx="6">
                  <c:v>Day 7</c:v>
                </c:pt>
              </c:strCache>
            </c:strRef>
          </c:cat>
          <c:val>
            <c:numRef>
              <c:f>Sheet1!$C$2:$C$8</c:f>
              <c:numCache>
                <c:formatCode>General</c:formatCode>
                <c:ptCount val="7"/>
                <c:pt idx="0">
                  <c:v>4</c:v>
                </c:pt>
                <c:pt idx="1">
                  <c:v>3</c:v>
                </c:pt>
                <c:pt idx="2">
                  <c:v>4</c:v>
                </c:pt>
                <c:pt idx="3">
                  <c:v>3</c:v>
                </c:pt>
                <c:pt idx="4">
                  <c:v>5</c:v>
                </c:pt>
                <c:pt idx="5">
                  <c:v>3</c:v>
                </c:pt>
                <c:pt idx="6">
                  <c:v>4</c:v>
                </c:pt>
              </c:numCache>
            </c:numRef>
          </c:val>
        </c:ser>
        <c:dLbls/>
        <c:marker val="1"/>
        <c:axId val="75900800"/>
        <c:axId val="75902336"/>
      </c:lineChart>
      <c:catAx>
        <c:axId val="75900800"/>
        <c:scaling>
          <c:orientation val="minMax"/>
        </c:scaling>
        <c:axPos val="b"/>
        <c:tickLblPos val="nextTo"/>
        <c:crossAx val="75902336"/>
        <c:crosses val="autoZero"/>
        <c:auto val="1"/>
        <c:lblAlgn val="ctr"/>
        <c:lblOffset val="100"/>
      </c:catAx>
      <c:valAx>
        <c:axId val="75902336"/>
        <c:scaling>
          <c:orientation val="minMax"/>
        </c:scaling>
        <c:axPos val="l"/>
        <c:majorGridlines/>
        <c:numFmt formatCode="General" sourceLinked="1"/>
        <c:tickLblPos val="nextTo"/>
        <c:crossAx val="75900800"/>
        <c:crosses val="autoZero"/>
        <c:crossBetween val="between"/>
      </c:valAx>
    </c:plotArea>
    <c:legend>
      <c:legendPos val="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hart>
    <c:plotArea>
      <c:layout/>
      <c:barChart>
        <c:barDir val="col"/>
        <c:grouping val="clustered"/>
        <c:ser>
          <c:idx val="0"/>
          <c:order val="0"/>
          <c:tx>
            <c:strRef>
              <c:f>Sheet1!$E$1</c:f>
              <c:strCache>
                <c:ptCount val="1"/>
                <c:pt idx="0">
                  <c:v>Pre</c:v>
                </c:pt>
              </c:strCache>
            </c:strRef>
          </c:tx>
          <c:cat>
            <c:strRef>
              <c:f>Sheet1!$A$2:$D$16</c:f>
              <c:strCache>
                <c:ptCount val="15"/>
                <c:pt idx="0">
                  <c:v>Pain severity</c:v>
                </c:pt>
                <c:pt idx="1">
                  <c:v>Pain interference</c:v>
                </c:pt>
                <c:pt idx="2">
                  <c:v>Life control</c:v>
                </c:pt>
                <c:pt idx="3">
                  <c:v>Affective distress</c:v>
                </c:pt>
                <c:pt idx="4">
                  <c:v>Support</c:v>
                </c:pt>
                <c:pt idx="5">
                  <c:v>Punishing responses</c:v>
                </c:pt>
                <c:pt idx="6">
                  <c:v>Solicitous responses</c:v>
                </c:pt>
                <c:pt idx="7">
                  <c:v>Distracting responses</c:v>
                </c:pt>
                <c:pt idx="8">
                  <c:v>General activity</c:v>
                </c:pt>
                <c:pt idx="9">
                  <c:v>Dysfunctional composite score</c:v>
                </c:pt>
                <c:pt idx="10">
                  <c:v>Interpersonal distress composite</c:v>
                </c:pt>
                <c:pt idx="11">
                  <c:v>Insomnia severity</c:v>
                </c:pt>
                <c:pt idx="12">
                  <c:v>Fear of harm</c:v>
                </c:pt>
                <c:pt idx="13">
                  <c:v>Pathophysiological beliefs</c:v>
                </c:pt>
                <c:pt idx="14">
                  <c:v>Nijmegen</c:v>
                </c:pt>
              </c:strCache>
            </c:strRef>
          </c:cat>
          <c:val>
            <c:numRef>
              <c:f>Sheet1!$E$2:$E$16</c:f>
              <c:numCache>
                <c:formatCode>General</c:formatCode>
                <c:ptCount val="15"/>
                <c:pt idx="0">
                  <c:v>68</c:v>
                </c:pt>
                <c:pt idx="1">
                  <c:v>64</c:v>
                </c:pt>
                <c:pt idx="2">
                  <c:v>44</c:v>
                </c:pt>
                <c:pt idx="3">
                  <c:v>62</c:v>
                </c:pt>
                <c:pt idx="4">
                  <c:v>68</c:v>
                </c:pt>
                <c:pt idx="5">
                  <c:v>52</c:v>
                </c:pt>
                <c:pt idx="6">
                  <c:v>58</c:v>
                </c:pt>
                <c:pt idx="7">
                  <c:v>65</c:v>
                </c:pt>
                <c:pt idx="8">
                  <c:v>48</c:v>
                </c:pt>
                <c:pt idx="9">
                  <c:v>60</c:v>
                </c:pt>
                <c:pt idx="10">
                  <c:v>40</c:v>
                </c:pt>
                <c:pt idx="11">
                  <c:v>19</c:v>
                </c:pt>
                <c:pt idx="12">
                  <c:v>57</c:v>
                </c:pt>
                <c:pt idx="13">
                  <c:v>63</c:v>
                </c:pt>
                <c:pt idx="14">
                  <c:v>39</c:v>
                </c:pt>
              </c:numCache>
            </c:numRef>
          </c:val>
        </c:ser>
        <c:ser>
          <c:idx val="1"/>
          <c:order val="1"/>
          <c:tx>
            <c:strRef>
              <c:f>Sheet1!$F$1</c:f>
              <c:strCache>
                <c:ptCount val="1"/>
                <c:pt idx="0">
                  <c:v>Post</c:v>
                </c:pt>
              </c:strCache>
            </c:strRef>
          </c:tx>
          <c:cat>
            <c:strRef>
              <c:f>Sheet1!$A$2:$D$16</c:f>
              <c:strCache>
                <c:ptCount val="15"/>
                <c:pt idx="0">
                  <c:v>Pain severity</c:v>
                </c:pt>
                <c:pt idx="1">
                  <c:v>Pain interference</c:v>
                </c:pt>
                <c:pt idx="2">
                  <c:v>Life control</c:v>
                </c:pt>
                <c:pt idx="3">
                  <c:v>Affective distress</c:v>
                </c:pt>
                <c:pt idx="4">
                  <c:v>Support</c:v>
                </c:pt>
                <c:pt idx="5">
                  <c:v>Punishing responses</c:v>
                </c:pt>
                <c:pt idx="6">
                  <c:v>Solicitous responses</c:v>
                </c:pt>
                <c:pt idx="7">
                  <c:v>Distracting responses</c:v>
                </c:pt>
                <c:pt idx="8">
                  <c:v>General activity</c:v>
                </c:pt>
                <c:pt idx="9">
                  <c:v>Dysfunctional composite score</c:v>
                </c:pt>
                <c:pt idx="10">
                  <c:v>Interpersonal distress composite</c:v>
                </c:pt>
                <c:pt idx="11">
                  <c:v>Insomnia severity</c:v>
                </c:pt>
                <c:pt idx="12">
                  <c:v>Fear of harm</c:v>
                </c:pt>
                <c:pt idx="13">
                  <c:v>Pathophysiological beliefs</c:v>
                </c:pt>
                <c:pt idx="14">
                  <c:v>Nijmegen</c:v>
                </c:pt>
              </c:strCache>
            </c:strRef>
          </c:cat>
          <c:val>
            <c:numRef>
              <c:f>Sheet1!$F$2:$F$16</c:f>
              <c:numCache>
                <c:formatCode>General</c:formatCode>
                <c:ptCount val="15"/>
                <c:pt idx="0">
                  <c:v>61</c:v>
                </c:pt>
                <c:pt idx="1">
                  <c:v>54</c:v>
                </c:pt>
                <c:pt idx="2">
                  <c:v>57</c:v>
                </c:pt>
                <c:pt idx="3">
                  <c:v>52</c:v>
                </c:pt>
                <c:pt idx="4">
                  <c:v>63</c:v>
                </c:pt>
                <c:pt idx="5">
                  <c:v>50</c:v>
                </c:pt>
                <c:pt idx="6">
                  <c:v>52</c:v>
                </c:pt>
                <c:pt idx="7">
                  <c:v>65</c:v>
                </c:pt>
                <c:pt idx="8">
                  <c:v>51</c:v>
                </c:pt>
                <c:pt idx="9">
                  <c:v>52</c:v>
                </c:pt>
                <c:pt idx="10">
                  <c:v>43</c:v>
                </c:pt>
                <c:pt idx="11">
                  <c:v>14</c:v>
                </c:pt>
                <c:pt idx="12">
                  <c:v>38</c:v>
                </c:pt>
                <c:pt idx="13">
                  <c:v>42</c:v>
                </c:pt>
                <c:pt idx="14">
                  <c:v>29</c:v>
                </c:pt>
              </c:numCache>
            </c:numRef>
          </c:val>
        </c:ser>
        <c:dLbls/>
        <c:axId val="51144576"/>
        <c:axId val="51146112"/>
      </c:barChart>
      <c:catAx>
        <c:axId val="51144576"/>
        <c:scaling>
          <c:orientation val="minMax"/>
        </c:scaling>
        <c:axPos val="b"/>
        <c:tickLblPos val="nextTo"/>
        <c:txPr>
          <a:bodyPr/>
          <a:lstStyle/>
          <a:p>
            <a:pPr>
              <a:defRPr>
                <a:solidFill>
                  <a:srgbClr val="002060"/>
                </a:solidFill>
              </a:defRPr>
            </a:pPr>
            <a:endParaRPr lang="en-US"/>
          </a:p>
        </c:txPr>
        <c:crossAx val="51146112"/>
        <c:crosses val="autoZero"/>
        <c:auto val="1"/>
        <c:lblAlgn val="ctr"/>
        <c:lblOffset val="100"/>
      </c:catAx>
      <c:valAx>
        <c:axId val="51146112"/>
        <c:scaling>
          <c:orientation val="minMax"/>
        </c:scaling>
        <c:axPos val="l"/>
        <c:majorGridlines/>
        <c:numFmt formatCode="General" sourceLinked="1"/>
        <c:tickLblPos val="nextTo"/>
        <c:crossAx val="51144576"/>
        <c:crosses val="autoZero"/>
        <c:crossBetween val="between"/>
      </c:valAx>
    </c:plotArea>
    <c:legend>
      <c:legendPos val="r"/>
    </c:legend>
    <c:plotVisOnly val="1"/>
    <c:dispBlanksAs val="gap"/>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308D66-A390-4185-951A-126F90F65E82}"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B521B2C9-F5F7-435D-8639-4DC474267A20}">
      <dgm:prSet phldrT="[Text]"/>
      <dgm:spPr/>
      <dgm:t>
        <a:bodyPr/>
        <a:lstStyle/>
        <a:p>
          <a:r>
            <a:rPr lang="en-US" dirty="0" smtClean="0">
              <a:solidFill>
                <a:schemeClr val="bg2"/>
              </a:solidFill>
            </a:rPr>
            <a:t>Insomnia</a:t>
          </a:r>
          <a:endParaRPr lang="en-US" dirty="0">
            <a:solidFill>
              <a:schemeClr val="bg2"/>
            </a:solidFill>
          </a:endParaRPr>
        </a:p>
      </dgm:t>
    </dgm:pt>
    <dgm:pt modelId="{E1F3109C-E0EA-4A5E-A9F9-5E4E3D54079A}" type="parTrans" cxnId="{4EDF4D8D-50AF-4053-8232-0751C2315E60}">
      <dgm:prSet/>
      <dgm:spPr/>
      <dgm:t>
        <a:bodyPr/>
        <a:lstStyle/>
        <a:p>
          <a:endParaRPr lang="en-US"/>
        </a:p>
      </dgm:t>
    </dgm:pt>
    <dgm:pt modelId="{0ACDDED4-CBD9-4A60-A08A-B5F628D35AB3}" type="sibTrans" cxnId="{4EDF4D8D-50AF-4053-8232-0751C2315E60}">
      <dgm:prSet/>
      <dgm:spPr/>
      <dgm:t>
        <a:bodyPr/>
        <a:lstStyle/>
        <a:p>
          <a:endParaRPr lang="en-US"/>
        </a:p>
      </dgm:t>
    </dgm:pt>
    <dgm:pt modelId="{82EFD2D1-0A1D-408B-91D3-464C1B35362E}">
      <dgm:prSet phldrT="[Text]"/>
      <dgm:spPr/>
      <dgm:t>
        <a:bodyPr/>
        <a:lstStyle/>
        <a:p>
          <a:r>
            <a:rPr lang="en-US" dirty="0" smtClean="0">
              <a:solidFill>
                <a:schemeClr val="bg2"/>
              </a:solidFill>
            </a:rPr>
            <a:t>Physiological dysregulation</a:t>
          </a:r>
          <a:endParaRPr lang="en-US" dirty="0">
            <a:solidFill>
              <a:schemeClr val="bg2"/>
            </a:solidFill>
          </a:endParaRPr>
        </a:p>
      </dgm:t>
    </dgm:pt>
    <dgm:pt modelId="{E9C1F5B5-4B6D-4637-917A-B05BB83B6906}" type="parTrans" cxnId="{4B1003AF-94C9-4BAE-B450-EA91ED390CF1}">
      <dgm:prSet/>
      <dgm:spPr/>
      <dgm:t>
        <a:bodyPr/>
        <a:lstStyle/>
        <a:p>
          <a:endParaRPr lang="en-US"/>
        </a:p>
      </dgm:t>
    </dgm:pt>
    <dgm:pt modelId="{49F653A8-4958-4D47-A8C7-D6D640F5F061}" type="sibTrans" cxnId="{4B1003AF-94C9-4BAE-B450-EA91ED390CF1}">
      <dgm:prSet/>
      <dgm:spPr/>
      <dgm:t>
        <a:bodyPr/>
        <a:lstStyle/>
        <a:p>
          <a:endParaRPr lang="en-US"/>
        </a:p>
      </dgm:t>
    </dgm:pt>
    <dgm:pt modelId="{F5651A92-A8A4-4E6D-8AA5-DC3B8D389708}">
      <dgm:prSet phldrT="[Text]"/>
      <dgm:spPr/>
      <dgm:t>
        <a:bodyPr/>
        <a:lstStyle/>
        <a:p>
          <a:r>
            <a:rPr lang="en-US" dirty="0" smtClean="0"/>
            <a:t>Chronic Pain Syndrome</a:t>
          </a:r>
          <a:endParaRPr lang="en-US" dirty="0"/>
        </a:p>
      </dgm:t>
    </dgm:pt>
    <dgm:pt modelId="{6C687017-0DE1-4FBC-A00A-A7CC9CCD0BE0}" type="parTrans" cxnId="{AC6AA7E2-0429-4607-8C8F-B3FDD85DCDDB}">
      <dgm:prSet/>
      <dgm:spPr/>
      <dgm:t>
        <a:bodyPr/>
        <a:lstStyle/>
        <a:p>
          <a:endParaRPr lang="en-US"/>
        </a:p>
      </dgm:t>
    </dgm:pt>
    <dgm:pt modelId="{0856A019-2968-4264-9E9F-DD254D0BEF4C}" type="sibTrans" cxnId="{AC6AA7E2-0429-4607-8C8F-B3FDD85DCDDB}">
      <dgm:prSet/>
      <dgm:spPr/>
      <dgm:t>
        <a:bodyPr/>
        <a:lstStyle/>
        <a:p>
          <a:endParaRPr lang="en-US"/>
        </a:p>
      </dgm:t>
    </dgm:pt>
    <dgm:pt modelId="{B97AFC98-ABEE-448E-B281-6A86C56A4992}">
      <dgm:prSet phldrT="[Text]"/>
      <dgm:spPr/>
      <dgm:t>
        <a:bodyPr/>
        <a:lstStyle/>
        <a:p>
          <a:r>
            <a:rPr lang="en-US" dirty="0" smtClean="0">
              <a:solidFill>
                <a:schemeClr val="bg2"/>
              </a:solidFill>
            </a:rPr>
            <a:t>Avoidance</a:t>
          </a:r>
          <a:endParaRPr lang="en-US" dirty="0">
            <a:solidFill>
              <a:schemeClr val="bg2"/>
            </a:solidFill>
          </a:endParaRPr>
        </a:p>
      </dgm:t>
    </dgm:pt>
    <dgm:pt modelId="{DC7BC3EC-BEDC-48C8-A550-65E603F2680D}" type="sibTrans" cxnId="{8ED236E6-595E-4D8E-BCD6-018E1AF18253}">
      <dgm:prSet/>
      <dgm:spPr/>
      <dgm:t>
        <a:bodyPr/>
        <a:lstStyle/>
        <a:p>
          <a:endParaRPr lang="en-US"/>
        </a:p>
      </dgm:t>
    </dgm:pt>
    <dgm:pt modelId="{7E45D921-ED1D-46BC-B376-12693D65215C}" type="parTrans" cxnId="{8ED236E6-595E-4D8E-BCD6-018E1AF18253}">
      <dgm:prSet/>
      <dgm:spPr/>
      <dgm:t>
        <a:bodyPr/>
        <a:lstStyle/>
        <a:p>
          <a:endParaRPr lang="en-US"/>
        </a:p>
      </dgm:t>
    </dgm:pt>
    <dgm:pt modelId="{1E87D50A-334A-4A58-B239-328C0AF51013}" type="pres">
      <dgm:prSet presAssocID="{0A308D66-A390-4185-951A-126F90F65E82}" presName="Name0" presStyleCnt="0">
        <dgm:presLayoutVars>
          <dgm:chMax val="4"/>
          <dgm:resizeHandles val="exact"/>
        </dgm:presLayoutVars>
      </dgm:prSet>
      <dgm:spPr/>
      <dgm:t>
        <a:bodyPr/>
        <a:lstStyle/>
        <a:p>
          <a:endParaRPr lang="en-US"/>
        </a:p>
      </dgm:t>
    </dgm:pt>
    <dgm:pt modelId="{FCC26CD3-3A36-4E13-AA8B-B9B33223A6ED}" type="pres">
      <dgm:prSet presAssocID="{0A308D66-A390-4185-951A-126F90F65E82}" presName="ellipse" presStyleLbl="trBgShp" presStyleIdx="0" presStyleCnt="1"/>
      <dgm:spPr/>
    </dgm:pt>
    <dgm:pt modelId="{E23084E1-9196-45F9-98DC-3209D619A0F8}" type="pres">
      <dgm:prSet presAssocID="{0A308D66-A390-4185-951A-126F90F65E82}" presName="arrow1" presStyleLbl="fgShp" presStyleIdx="0" presStyleCnt="1"/>
      <dgm:spPr/>
    </dgm:pt>
    <dgm:pt modelId="{760CB860-F318-427F-8965-CCF6E486A410}" type="pres">
      <dgm:prSet presAssocID="{0A308D66-A390-4185-951A-126F90F65E82}" presName="rectangle" presStyleLbl="revTx" presStyleIdx="0" presStyleCnt="1" custScaleX="134782">
        <dgm:presLayoutVars>
          <dgm:bulletEnabled val="1"/>
        </dgm:presLayoutVars>
      </dgm:prSet>
      <dgm:spPr/>
      <dgm:t>
        <a:bodyPr/>
        <a:lstStyle/>
        <a:p>
          <a:endParaRPr lang="en-US"/>
        </a:p>
      </dgm:t>
    </dgm:pt>
    <dgm:pt modelId="{4853F262-C3FE-4A53-8852-A0DEE178565D}" type="pres">
      <dgm:prSet presAssocID="{82EFD2D1-0A1D-408B-91D3-464C1B35362E}" presName="item1" presStyleLbl="node1" presStyleIdx="0" presStyleCnt="3">
        <dgm:presLayoutVars>
          <dgm:bulletEnabled val="1"/>
        </dgm:presLayoutVars>
      </dgm:prSet>
      <dgm:spPr/>
      <dgm:t>
        <a:bodyPr/>
        <a:lstStyle/>
        <a:p>
          <a:endParaRPr lang="en-US"/>
        </a:p>
      </dgm:t>
    </dgm:pt>
    <dgm:pt modelId="{F63D922A-F7A2-44A6-93E4-F8D041238139}" type="pres">
      <dgm:prSet presAssocID="{B97AFC98-ABEE-448E-B281-6A86C56A4992}" presName="item2" presStyleLbl="node1" presStyleIdx="1" presStyleCnt="3">
        <dgm:presLayoutVars>
          <dgm:bulletEnabled val="1"/>
        </dgm:presLayoutVars>
      </dgm:prSet>
      <dgm:spPr/>
      <dgm:t>
        <a:bodyPr/>
        <a:lstStyle/>
        <a:p>
          <a:endParaRPr lang="en-US"/>
        </a:p>
      </dgm:t>
    </dgm:pt>
    <dgm:pt modelId="{E7AD505C-1A4F-4D50-8E2E-5B514679A113}" type="pres">
      <dgm:prSet presAssocID="{F5651A92-A8A4-4E6D-8AA5-DC3B8D389708}" presName="item3" presStyleLbl="node1" presStyleIdx="2" presStyleCnt="3">
        <dgm:presLayoutVars>
          <dgm:bulletEnabled val="1"/>
        </dgm:presLayoutVars>
      </dgm:prSet>
      <dgm:spPr/>
      <dgm:t>
        <a:bodyPr/>
        <a:lstStyle/>
        <a:p>
          <a:endParaRPr lang="en-US"/>
        </a:p>
      </dgm:t>
    </dgm:pt>
    <dgm:pt modelId="{51904FD4-CCAD-46D7-ACB5-C2CB4CDEFFAA}" type="pres">
      <dgm:prSet presAssocID="{0A308D66-A390-4185-951A-126F90F65E82}" presName="funnel" presStyleLbl="trAlignAcc1" presStyleIdx="0" presStyleCnt="1"/>
      <dgm:spPr/>
    </dgm:pt>
  </dgm:ptLst>
  <dgm:cxnLst>
    <dgm:cxn modelId="{4EDF4D8D-50AF-4053-8232-0751C2315E60}" srcId="{0A308D66-A390-4185-951A-126F90F65E82}" destId="{B521B2C9-F5F7-435D-8639-4DC474267A20}" srcOrd="0" destOrd="0" parTransId="{E1F3109C-E0EA-4A5E-A9F9-5E4E3D54079A}" sibTransId="{0ACDDED4-CBD9-4A60-A08A-B5F628D35AB3}"/>
    <dgm:cxn modelId="{AC6AA7E2-0429-4607-8C8F-B3FDD85DCDDB}" srcId="{0A308D66-A390-4185-951A-126F90F65E82}" destId="{F5651A92-A8A4-4E6D-8AA5-DC3B8D389708}" srcOrd="3" destOrd="0" parTransId="{6C687017-0DE1-4FBC-A00A-A7CC9CCD0BE0}" sibTransId="{0856A019-2968-4264-9E9F-DD254D0BEF4C}"/>
    <dgm:cxn modelId="{9A14CD5A-5046-40D4-A769-B458C0F43FB2}" type="presOf" srcId="{82EFD2D1-0A1D-408B-91D3-464C1B35362E}" destId="{F63D922A-F7A2-44A6-93E4-F8D041238139}" srcOrd="0" destOrd="0" presId="urn:microsoft.com/office/officeart/2005/8/layout/funnel1"/>
    <dgm:cxn modelId="{4B1003AF-94C9-4BAE-B450-EA91ED390CF1}" srcId="{0A308D66-A390-4185-951A-126F90F65E82}" destId="{82EFD2D1-0A1D-408B-91D3-464C1B35362E}" srcOrd="1" destOrd="0" parTransId="{E9C1F5B5-4B6D-4637-917A-B05BB83B6906}" sibTransId="{49F653A8-4958-4D47-A8C7-D6D640F5F061}"/>
    <dgm:cxn modelId="{6543909C-7630-44E5-92A5-C1E360AF5040}" type="presOf" srcId="{B521B2C9-F5F7-435D-8639-4DC474267A20}" destId="{E7AD505C-1A4F-4D50-8E2E-5B514679A113}" srcOrd="0" destOrd="0" presId="urn:microsoft.com/office/officeart/2005/8/layout/funnel1"/>
    <dgm:cxn modelId="{3D53142A-F8AD-4F91-AA23-3C69A5C73E37}" type="presOf" srcId="{B97AFC98-ABEE-448E-B281-6A86C56A4992}" destId="{4853F262-C3FE-4A53-8852-A0DEE178565D}" srcOrd="0" destOrd="0" presId="urn:microsoft.com/office/officeart/2005/8/layout/funnel1"/>
    <dgm:cxn modelId="{83265235-2769-46D0-83ED-2AB91ADDC05A}" type="presOf" srcId="{F5651A92-A8A4-4E6D-8AA5-DC3B8D389708}" destId="{760CB860-F318-427F-8965-CCF6E486A410}" srcOrd="0" destOrd="0" presId="urn:microsoft.com/office/officeart/2005/8/layout/funnel1"/>
    <dgm:cxn modelId="{8C709479-1B85-4ABC-A6A0-DBC69C4ADE48}" type="presOf" srcId="{0A308D66-A390-4185-951A-126F90F65E82}" destId="{1E87D50A-334A-4A58-B239-328C0AF51013}" srcOrd="0" destOrd="0" presId="urn:microsoft.com/office/officeart/2005/8/layout/funnel1"/>
    <dgm:cxn modelId="{8ED236E6-595E-4D8E-BCD6-018E1AF18253}" srcId="{0A308D66-A390-4185-951A-126F90F65E82}" destId="{B97AFC98-ABEE-448E-B281-6A86C56A4992}" srcOrd="2" destOrd="0" parTransId="{7E45D921-ED1D-46BC-B376-12693D65215C}" sibTransId="{DC7BC3EC-BEDC-48C8-A550-65E603F2680D}"/>
    <dgm:cxn modelId="{FAC13F02-2A96-4913-B38B-06756DC2A7C8}" type="presParOf" srcId="{1E87D50A-334A-4A58-B239-328C0AF51013}" destId="{FCC26CD3-3A36-4E13-AA8B-B9B33223A6ED}" srcOrd="0" destOrd="0" presId="urn:microsoft.com/office/officeart/2005/8/layout/funnel1"/>
    <dgm:cxn modelId="{11DB91A4-629F-4553-B307-1076329F6F9B}" type="presParOf" srcId="{1E87D50A-334A-4A58-B239-328C0AF51013}" destId="{E23084E1-9196-45F9-98DC-3209D619A0F8}" srcOrd="1" destOrd="0" presId="urn:microsoft.com/office/officeart/2005/8/layout/funnel1"/>
    <dgm:cxn modelId="{2A239FAE-D3C2-4919-A80D-0CDFD5DE4F48}" type="presParOf" srcId="{1E87D50A-334A-4A58-B239-328C0AF51013}" destId="{760CB860-F318-427F-8965-CCF6E486A410}" srcOrd="2" destOrd="0" presId="urn:microsoft.com/office/officeart/2005/8/layout/funnel1"/>
    <dgm:cxn modelId="{A57A3975-D4DD-490D-9CFD-5181F6E4EA9F}" type="presParOf" srcId="{1E87D50A-334A-4A58-B239-328C0AF51013}" destId="{4853F262-C3FE-4A53-8852-A0DEE178565D}" srcOrd="3" destOrd="0" presId="urn:microsoft.com/office/officeart/2005/8/layout/funnel1"/>
    <dgm:cxn modelId="{2E9ACB82-B92F-43AC-8801-0E725ED7013D}" type="presParOf" srcId="{1E87D50A-334A-4A58-B239-328C0AF51013}" destId="{F63D922A-F7A2-44A6-93E4-F8D041238139}" srcOrd="4" destOrd="0" presId="urn:microsoft.com/office/officeart/2005/8/layout/funnel1"/>
    <dgm:cxn modelId="{BFCC1221-FB49-43CC-A296-C59B55ECE45B}" type="presParOf" srcId="{1E87D50A-334A-4A58-B239-328C0AF51013}" destId="{E7AD505C-1A4F-4D50-8E2E-5B514679A113}" srcOrd="5" destOrd="0" presId="urn:microsoft.com/office/officeart/2005/8/layout/funnel1"/>
    <dgm:cxn modelId="{6B767D0F-D6D0-4029-BF5D-63F3A99146DE}" type="presParOf" srcId="{1E87D50A-334A-4A58-B239-328C0AF51013}" destId="{51904FD4-CCAD-46D7-ACB5-C2CB4CDEFFAA}"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8328DA-8E1C-400D-A533-64081342AF4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75EE7E77-B0DD-40F5-AA6A-DE07CB06D069}">
      <dgm:prSet phldrT="[Text]"/>
      <dgm:spPr/>
      <dgm:t>
        <a:bodyPr/>
        <a:lstStyle/>
        <a:p>
          <a:r>
            <a:rPr lang="en-US" dirty="0" smtClean="0"/>
            <a:t>Stress</a:t>
          </a:r>
          <a:endParaRPr lang="en-US" dirty="0"/>
        </a:p>
      </dgm:t>
    </dgm:pt>
    <dgm:pt modelId="{FDA73B3C-5ADF-4676-BD8E-F59466B2E65E}" type="parTrans" cxnId="{9C3899CA-460D-40C9-9A18-91165DC38D31}">
      <dgm:prSet/>
      <dgm:spPr/>
      <dgm:t>
        <a:bodyPr/>
        <a:lstStyle/>
        <a:p>
          <a:endParaRPr lang="en-US"/>
        </a:p>
      </dgm:t>
    </dgm:pt>
    <dgm:pt modelId="{93A315FF-5062-415B-859A-C9BB2E9A6D6D}" type="sibTrans" cxnId="{9C3899CA-460D-40C9-9A18-91165DC38D31}">
      <dgm:prSet/>
      <dgm:spPr/>
      <dgm:t>
        <a:bodyPr/>
        <a:lstStyle/>
        <a:p>
          <a:endParaRPr lang="en-US"/>
        </a:p>
      </dgm:t>
    </dgm:pt>
    <dgm:pt modelId="{20021701-646B-49B3-8FC7-208C286C9DEC}">
      <dgm:prSet phldrT="[Text]"/>
      <dgm:spPr/>
      <dgm:t>
        <a:bodyPr/>
        <a:lstStyle/>
        <a:p>
          <a:r>
            <a:rPr lang="en-US" dirty="0" smtClean="0"/>
            <a:t>Pain</a:t>
          </a:r>
          <a:endParaRPr lang="en-US" dirty="0"/>
        </a:p>
      </dgm:t>
    </dgm:pt>
    <dgm:pt modelId="{81A7E95E-7645-4EA8-A86F-7F146F06A901}" type="parTrans" cxnId="{72CC44C2-2E74-4CCF-9EC6-B81E1CCB5D7B}">
      <dgm:prSet/>
      <dgm:spPr/>
      <dgm:t>
        <a:bodyPr/>
        <a:lstStyle/>
        <a:p>
          <a:endParaRPr lang="en-US"/>
        </a:p>
      </dgm:t>
    </dgm:pt>
    <dgm:pt modelId="{782FAAA9-C42D-4DC5-B36A-5600DD1F07FA}" type="sibTrans" cxnId="{72CC44C2-2E74-4CCF-9EC6-B81E1CCB5D7B}">
      <dgm:prSet/>
      <dgm:spPr/>
      <dgm:t>
        <a:bodyPr/>
        <a:lstStyle/>
        <a:p>
          <a:endParaRPr lang="en-US"/>
        </a:p>
      </dgm:t>
    </dgm:pt>
    <dgm:pt modelId="{F18487E0-3289-4114-93AE-CC467E421DD4}">
      <dgm:prSet phldrT="[Text]"/>
      <dgm:spPr/>
      <dgm:t>
        <a:bodyPr/>
        <a:lstStyle/>
        <a:p>
          <a:r>
            <a:rPr lang="en-US" dirty="0" smtClean="0"/>
            <a:t>Sleep</a:t>
          </a:r>
          <a:endParaRPr lang="en-US" dirty="0"/>
        </a:p>
      </dgm:t>
    </dgm:pt>
    <dgm:pt modelId="{7A88D092-6492-4BCB-9ECB-5A480EC362A2}" type="parTrans" cxnId="{22BE02B2-26F4-4B68-8E4D-AB7AEA31E1F4}">
      <dgm:prSet/>
      <dgm:spPr/>
      <dgm:t>
        <a:bodyPr/>
        <a:lstStyle/>
        <a:p>
          <a:endParaRPr lang="en-US"/>
        </a:p>
      </dgm:t>
    </dgm:pt>
    <dgm:pt modelId="{632A3387-6ACC-4209-AFDB-D5EEA7858F4A}" type="sibTrans" cxnId="{22BE02B2-26F4-4B68-8E4D-AB7AEA31E1F4}">
      <dgm:prSet/>
      <dgm:spPr/>
      <dgm:t>
        <a:bodyPr/>
        <a:lstStyle/>
        <a:p>
          <a:endParaRPr lang="en-US"/>
        </a:p>
      </dgm:t>
    </dgm:pt>
    <dgm:pt modelId="{5885F91F-BA30-48A8-AA14-266E06F8F97B}" type="pres">
      <dgm:prSet presAssocID="{B08328DA-8E1C-400D-A533-64081342AF48}" presName="cycle" presStyleCnt="0">
        <dgm:presLayoutVars>
          <dgm:dir/>
          <dgm:resizeHandles val="exact"/>
        </dgm:presLayoutVars>
      </dgm:prSet>
      <dgm:spPr/>
      <dgm:t>
        <a:bodyPr/>
        <a:lstStyle/>
        <a:p>
          <a:endParaRPr lang="en-US"/>
        </a:p>
      </dgm:t>
    </dgm:pt>
    <dgm:pt modelId="{850D8902-E51F-414E-ACFC-8751BB9AA9F1}" type="pres">
      <dgm:prSet presAssocID="{75EE7E77-B0DD-40F5-AA6A-DE07CB06D069}" presName="dummy" presStyleCnt="0"/>
      <dgm:spPr/>
    </dgm:pt>
    <dgm:pt modelId="{3990AF5E-CAE3-45B5-B3E0-34976B6B0DC6}" type="pres">
      <dgm:prSet presAssocID="{75EE7E77-B0DD-40F5-AA6A-DE07CB06D069}" presName="node" presStyleLbl="revTx" presStyleIdx="0" presStyleCnt="3">
        <dgm:presLayoutVars>
          <dgm:bulletEnabled val="1"/>
        </dgm:presLayoutVars>
      </dgm:prSet>
      <dgm:spPr/>
      <dgm:t>
        <a:bodyPr/>
        <a:lstStyle/>
        <a:p>
          <a:endParaRPr lang="en-US"/>
        </a:p>
      </dgm:t>
    </dgm:pt>
    <dgm:pt modelId="{C664338F-CAB8-46D8-A147-8C21B3E5952D}" type="pres">
      <dgm:prSet presAssocID="{93A315FF-5062-415B-859A-C9BB2E9A6D6D}" presName="sibTrans" presStyleLbl="node1" presStyleIdx="0" presStyleCnt="3"/>
      <dgm:spPr/>
      <dgm:t>
        <a:bodyPr/>
        <a:lstStyle/>
        <a:p>
          <a:endParaRPr lang="en-US"/>
        </a:p>
      </dgm:t>
    </dgm:pt>
    <dgm:pt modelId="{8075C24C-F782-4A1A-ADA5-646088E439AD}" type="pres">
      <dgm:prSet presAssocID="{20021701-646B-49B3-8FC7-208C286C9DEC}" presName="dummy" presStyleCnt="0"/>
      <dgm:spPr/>
    </dgm:pt>
    <dgm:pt modelId="{069C151D-D48E-4CB6-BC58-48ADD30E9ED4}" type="pres">
      <dgm:prSet presAssocID="{20021701-646B-49B3-8FC7-208C286C9DEC}" presName="node" presStyleLbl="revTx" presStyleIdx="1" presStyleCnt="3">
        <dgm:presLayoutVars>
          <dgm:bulletEnabled val="1"/>
        </dgm:presLayoutVars>
      </dgm:prSet>
      <dgm:spPr/>
      <dgm:t>
        <a:bodyPr/>
        <a:lstStyle/>
        <a:p>
          <a:endParaRPr lang="en-US"/>
        </a:p>
      </dgm:t>
    </dgm:pt>
    <dgm:pt modelId="{4B186B03-20B7-4202-B0D5-87F315F72B3D}" type="pres">
      <dgm:prSet presAssocID="{782FAAA9-C42D-4DC5-B36A-5600DD1F07FA}" presName="sibTrans" presStyleLbl="node1" presStyleIdx="1" presStyleCnt="3"/>
      <dgm:spPr/>
      <dgm:t>
        <a:bodyPr/>
        <a:lstStyle/>
        <a:p>
          <a:endParaRPr lang="en-US"/>
        </a:p>
      </dgm:t>
    </dgm:pt>
    <dgm:pt modelId="{28FBF980-6978-4D1F-8F5B-DA4928398FED}" type="pres">
      <dgm:prSet presAssocID="{F18487E0-3289-4114-93AE-CC467E421DD4}" presName="dummy" presStyleCnt="0"/>
      <dgm:spPr/>
    </dgm:pt>
    <dgm:pt modelId="{2D1E93A5-5F39-445D-B96A-B176ADA3433F}" type="pres">
      <dgm:prSet presAssocID="{F18487E0-3289-4114-93AE-CC467E421DD4}" presName="node" presStyleLbl="revTx" presStyleIdx="2" presStyleCnt="3">
        <dgm:presLayoutVars>
          <dgm:bulletEnabled val="1"/>
        </dgm:presLayoutVars>
      </dgm:prSet>
      <dgm:spPr/>
      <dgm:t>
        <a:bodyPr/>
        <a:lstStyle/>
        <a:p>
          <a:endParaRPr lang="en-US"/>
        </a:p>
      </dgm:t>
    </dgm:pt>
    <dgm:pt modelId="{3874AE64-03DA-4F82-AAD4-DFEA4CB499A0}" type="pres">
      <dgm:prSet presAssocID="{632A3387-6ACC-4209-AFDB-D5EEA7858F4A}" presName="sibTrans" presStyleLbl="node1" presStyleIdx="2" presStyleCnt="3"/>
      <dgm:spPr/>
      <dgm:t>
        <a:bodyPr/>
        <a:lstStyle/>
        <a:p>
          <a:endParaRPr lang="en-US"/>
        </a:p>
      </dgm:t>
    </dgm:pt>
  </dgm:ptLst>
  <dgm:cxnLst>
    <dgm:cxn modelId="{7BFE74D1-C948-49E1-BD33-A603E14FAAAF}" type="presOf" srcId="{20021701-646B-49B3-8FC7-208C286C9DEC}" destId="{069C151D-D48E-4CB6-BC58-48ADD30E9ED4}" srcOrd="0" destOrd="0" presId="urn:microsoft.com/office/officeart/2005/8/layout/cycle1"/>
    <dgm:cxn modelId="{430EFABF-2A60-4422-89BC-B708BE6327A9}" type="presOf" srcId="{632A3387-6ACC-4209-AFDB-D5EEA7858F4A}" destId="{3874AE64-03DA-4F82-AAD4-DFEA4CB499A0}" srcOrd="0" destOrd="0" presId="urn:microsoft.com/office/officeart/2005/8/layout/cycle1"/>
    <dgm:cxn modelId="{2CA876ED-5E45-45B6-8314-EAB22506ED40}" type="presOf" srcId="{75EE7E77-B0DD-40F5-AA6A-DE07CB06D069}" destId="{3990AF5E-CAE3-45B5-B3E0-34976B6B0DC6}" srcOrd="0" destOrd="0" presId="urn:microsoft.com/office/officeart/2005/8/layout/cycle1"/>
    <dgm:cxn modelId="{22BE02B2-26F4-4B68-8E4D-AB7AEA31E1F4}" srcId="{B08328DA-8E1C-400D-A533-64081342AF48}" destId="{F18487E0-3289-4114-93AE-CC467E421DD4}" srcOrd="2" destOrd="0" parTransId="{7A88D092-6492-4BCB-9ECB-5A480EC362A2}" sibTransId="{632A3387-6ACC-4209-AFDB-D5EEA7858F4A}"/>
    <dgm:cxn modelId="{08F0BD08-0AD4-4840-BDED-B6CF128F12E4}" type="presOf" srcId="{782FAAA9-C42D-4DC5-B36A-5600DD1F07FA}" destId="{4B186B03-20B7-4202-B0D5-87F315F72B3D}" srcOrd="0" destOrd="0" presId="urn:microsoft.com/office/officeart/2005/8/layout/cycle1"/>
    <dgm:cxn modelId="{0CE7E182-ACB8-4FC2-90FF-8953E55DC6D5}" type="presOf" srcId="{F18487E0-3289-4114-93AE-CC467E421DD4}" destId="{2D1E93A5-5F39-445D-B96A-B176ADA3433F}" srcOrd="0" destOrd="0" presId="urn:microsoft.com/office/officeart/2005/8/layout/cycle1"/>
    <dgm:cxn modelId="{D012F67B-DC3B-459D-9088-3A556C78EC51}" type="presOf" srcId="{B08328DA-8E1C-400D-A533-64081342AF48}" destId="{5885F91F-BA30-48A8-AA14-266E06F8F97B}" srcOrd="0" destOrd="0" presId="urn:microsoft.com/office/officeart/2005/8/layout/cycle1"/>
    <dgm:cxn modelId="{B18EA2BD-17BC-4758-9273-BBD6ECC62C6F}" type="presOf" srcId="{93A315FF-5062-415B-859A-C9BB2E9A6D6D}" destId="{C664338F-CAB8-46D8-A147-8C21B3E5952D}" srcOrd="0" destOrd="0" presId="urn:microsoft.com/office/officeart/2005/8/layout/cycle1"/>
    <dgm:cxn modelId="{9C3899CA-460D-40C9-9A18-91165DC38D31}" srcId="{B08328DA-8E1C-400D-A533-64081342AF48}" destId="{75EE7E77-B0DD-40F5-AA6A-DE07CB06D069}" srcOrd="0" destOrd="0" parTransId="{FDA73B3C-5ADF-4676-BD8E-F59466B2E65E}" sibTransId="{93A315FF-5062-415B-859A-C9BB2E9A6D6D}"/>
    <dgm:cxn modelId="{72CC44C2-2E74-4CCF-9EC6-B81E1CCB5D7B}" srcId="{B08328DA-8E1C-400D-A533-64081342AF48}" destId="{20021701-646B-49B3-8FC7-208C286C9DEC}" srcOrd="1" destOrd="0" parTransId="{81A7E95E-7645-4EA8-A86F-7F146F06A901}" sibTransId="{782FAAA9-C42D-4DC5-B36A-5600DD1F07FA}"/>
    <dgm:cxn modelId="{04F56E25-E7EE-493A-AB70-1F1A9F61847E}" type="presParOf" srcId="{5885F91F-BA30-48A8-AA14-266E06F8F97B}" destId="{850D8902-E51F-414E-ACFC-8751BB9AA9F1}" srcOrd="0" destOrd="0" presId="urn:microsoft.com/office/officeart/2005/8/layout/cycle1"/>
    <dgm:cxn modelId="{5A4B009B-986F-424D-87D9-0394437EE265}" type="presParOf" srcId="{5885F91F-BA30-48A8-AA14-266E06F8F97B}" destId="{3990AF5E-CAE3-45B5-B3E0-34976B6B0DC6}" srcOrd="1" destOrd="0" presId="urn:microsoft.com/office/officeart/2005/8/layout/cycle1"/>
    <dgm:cxn modelId="{D909C1C6-583E-4F5C-B820-B2FCAD53EBD7}" type="presParOf" srcId="{5885F91F-BA30-48A8-AA14-266E06F8F97B}" destId="{C664338F-CAB8-46D8-A147-8C21B3E5952D}" srcOrd="2" destOrd="0" presId="urn:microsoft.com/office/officeart/2005/8/layout/cycle1"/>
    <dgm:cxn modelId="{83F004E1-D4D9-4410-941B-47B1DC21F927}" type="presParOf" srcId="{5885F91F-BA30-48A8-AA14-266E06F8F97B}" destId="{8075C24C-F782-4A1A-ADA5-646088E439AD}" srcOrd="3" destOrd="0" presId="urn:microsoft.com/office/officeart/2005/8/layout/cycle1"/>
    <dgm:cxn modelId="{907A1491-9D31-470D-90D4-C4FFE69FBBEF}" type="presParOf" srcId="{5885F91F-BA30-48A8-AA14-266E06F8F97B}" destId="{069C151D-D48E-4CB6-BC58-48ADD30E9ED4}" srcOrd="4" destOrd="0" presId="urn:microsoft.com/office/officeart/2005/8/layout/cycle1"/>
    <dgm:cxn modelId="{FAF60283-C3B9-4ACE-BA3A-019DBB8A1742}" type="presParOf" srcId="{5885F91F-BA30-48A8-AA14-266E06F8F97B}" destId="{4B186B03-20B7-4202-B0D5-87F315F72B3D}" srcOrd="5" destOrd="0" presId="urn:microsoft.com/office/officeart/2005/8/layout/cycle1"/>
    <dgm:cxn modelId="{8DE14461-288E-43A5-AE28-4CA01B379B71}" type="presParOf" srcId="{5885F91F-BA30-48A8-AA14-266E06F8F97B}" destId="{28FBF980-6978-4D1F-8F5B-DA4928398FED}" srcOrd="6" destOrd="0" presId="urn:microsoft.com/office/officeart/2005/8/layout/cycle1"/>
    <dgm:cxn modelId="{1EBFA11C-E560-4537-9F0E-EA78EC982FB0}" type="presParOf" srcId="{5885F91F-BA30-48A8-AA14-266E06F8F97B}" destId="{2D1E93A5-5F39-445D-B96A-B176ADA3433F}" srcOrd="7" destOrd="0" presId="urn:microsoft.com/office/officeart/2005/8/layout/cycle1"/>
    <dgm:cxn modelId="{E897E9B0-9ECD-4043-AC2F-86512CCB37F1}" type="presParOf" srcId="{5885F91F-BA30-48A8-AA14-266E06F8F97B}" destId="{3874AE64-03DA-4F82-AAD4-DFEA4CB499A0}" srcOrd="8"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C26CD3-3A36-4E13-AA8B-B9B33223A6ED}">
      <dsp:nvSpPr>
        <dsp:cNvPr id="0" name=""/>
        <dsp:cNvSpPr/>
      </dsp:nvSpPr>
      <dsp:spPr>
        <a:xfrm>
          <a:off x="693356" y="94932"/>
          <a:ext cx="1884045" cy="65430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3084E1-9196-45F9-98DC-3209D619A0F8}">
      <dsp:nvSpPr>
        <dsp:cNvPr id="0" name=""/>
        <dsp:cNvSpPr/>
      </dsp:nvSpPr>
      <dsp:spPr>
        <a:xfrm>
          <a:off x="1455737" y="1697101"/>
          <a:ext cx="365125" cy="233680"/>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CB860-F318-427F-8965-CCF6E486A410}">
      <dsp:nvSpPr>
        <dsp:cNvPr id="0" name=""/>
        <dsp:cNvSpPr/>
      </dsp:nvSpPr>
      <dsp:spPr>
        <a:xfrm>
          <a:off x="457205" y="1884045"/>
          <a:ext cx="2362189" cy="438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Chronic Pain Syndrome</a:t>
          </a:r>
          <a:endParaRPr lang="en-US" sz="1500" kern="1200" dirty="0"/>
        </a:p>
      </dsp:txBody>
      <dsp:txXfrm>
        <a:off x="457205" y="1884045"/>
        <a:ext cx="2362189" cy="438150"/>
      </dsp:txXfrm>
    </dsp:sp>
    <dsp:sp modelId="{4853F262-C3FE-4A53-8852-A0DEE178565D}">
      <dsp:nvSpPr>
        <dsp:cNvPr id="0" name=""/>
        <dsp:cNvSpPr/>
      </dsp:nvSpPr>
      <dsp:spPr>
        <a:xfrm>
          <a:off x="1378330" y="799769"/>
          <a:ext cx="657225" cy="6572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bg2"/>
              </a:solidFill>
            </a:rPr>
            <a:t>Avoidance</a:t>
          </a:r>
          <a:endParaRPr lang="en-US" sz="500" kern="1200" dirty="0">
            <a:solidFill>
              <a:schemeClr val="bg2"/>
            </a:solidFill>
          </a:endParaRPr>
        </a:p>
      </dsp:txBody>
      <dsp:txXfrm>
        <a:off x="1378330" y="799769"/>
        <a:ext cx="657225" cy="657225"/>
      </dsp:txXfrm>
    </dsp:sp>
    <dsp:sp modelId="{F63D922A-F7A2-44A6-93E4-F8D041238139}">
      <dsp:nvSpPr>
        <dsp:cNvPr id="0" name=""/>
        <dsp:cNvSpPr/>
      </dsp:nvSpPr>
      <dsp:spPr>
        <a:xfrm>
          <a:off x="908050" y="306704"/>
          <a:ext cx="657225" cy="6572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bg2"/>
              </a:solidFill>
            </a:rPr>
            <a:t>Physiological dysregulation</a:t>
          </a:r>
          <a:endParaRPr lang="en-US" sz="500" kern="1200" dirty="0">
            <a:solidFill>
              <a:schemeClr val="bg2"/>
            </a:solidFill>
          </a:endParaRPr>
        </a:p>
      </dsp:txBody>
      <dsp:txXfrm>
        <a:off x="908050" y="306704"/>
        <a:ext cx="657225" cy="657225"/>
      </dsp:txXfrm>
    </dsp:sp>
    <dsp:sp modelId="{E7AD505C-1A4F-4D50-8E2E-5B514679A113}">
      <dsp:nvSpPr>
        <dsp:cNvPr id="0" name=""/>
        <dsp:cNvSpPr/>
      </dsp:nvSpPr>
      <dsp:spPr>
        <a:xfrm>
          <a:off x="1579880" y="147802"/>
          <a:ext cx="657225" cy="6572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bg2"/>
              </a:solidFill>
            </a:rPr>
            <a:t>Insomnia</a:t>
          </a:r>
          <a:endParaRPr lang="en-US" sz="500" kern="1200" dirty="0">
            <a:solidFill>
              <a:schemeClr val="bg2"/>
            </a:solidFill>
          </a:endParaRPr>
        </a:p>
      </dsp:txBody>
      <dsp:txXfrm>
        <a:off x="1579880" y="147802"/>
        <a:ext cx="657225" cy="657225"/>
      </dsp:txXfrm>
    </dsp:sp>
    <dsp:sp modelId="{51904FD4-CCAD-46D7-ACB5-C2CB4CDEFFAA}">
      <dsp:nvSpPr>
        <dsp:cNvPr id="0" name=""/>
        <dsp:cNvSpPr/>
      </dsp:nvSpPr>
      <dsp:spPr>
        <a:xfrm>
          <a:off x="615949" y="14604"/>
          <a:ext cx="2044700" cy="163576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0.11111</cdr:x>
      <cdr:y>0.32203</cdr:y>
    </cdr:from>
    <cdr:to>
      <cdr:x>0.15741</cdr:x>
      <cdr:y>0.42373</cdr:y>
    </cdr:to>
    <cdr:sp macro="" textlink="">
      <cdr:nvSpPr>
        <cdr:cNvPr id="2" name="TextBox 1"/>
        <cdr:cNvSpPr txBox="1"/>
      </cdr:nvSpPr>
      <cdr:spPr>
        <a:xfrm xmlns:a="http://schemas.openxmlformats.org/drawingml/2006/main">
          <a:off x="914400" y="1447800"/>
          <a:ext cx="3810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000" dirty="0"/>
            <a:t>*</a:t>
          </a:r>
        </a:p>
      </cdr:txBody>
    </cdr:sp>
  </cdr:relSizeAnchor>
  <cdr:relSizeAnchor xmlns:cdr="http://schemas.openxmlformats.org/drawingml/2006/chartDrawing">
    <cdr:from>
      <cdr:x>0.16667</cdr:x>
      <cdr:y>0.32203</cdr:y>
    </cdr:from>
    <cdr:to>
      <cdr:x>0.21296</cdr:x>
      <cdr:y>0.42373</cdr:y>
    </cdr:to>
    <cdr:sp macro="" textlink="">
      <cdr:nvSpPr>
        <cdr:cNvPr id="3" name="TextBox 1"/>
        <cdr:cNvSpPr txBox="1"/>
      </cdr:nvSpPr>
      <cdr:spPr>
        <a:xfrm xmlns:a="http://schemas.openxmlformats.org/drawingml/2006/main">
          <a:off x="1371600" y="1447800"/>
          <a:ext cx="3810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4000" dirty="0"/>
            <a:t>*</a:t>
          </a:r>
        </a:p>
      </cdr:txBody>
    </cdr:sp>
  </cdr:relSizeAnchor>
  <cdr:relSizeAnchor xmlns:cdr="http://schemas.openxmlformats.org/drawingml/2006/chartDrawing">
    <cdr:from>
      <cdr:x>0.23148</cdr:x>
      <cdr:y>0.32203</cdr:y>
    </cdr:from>
    <cdr:to>
      <cdr:x>0.27778</cdr:x>
      <cdr:y>0.42373</cdr:y>
    </cdr:to>
    <cdr:sp macro="" textlink="">
      <cdr:nvSpPr>
        <cdr:cNvPr id="4" name="TextBox 1"/>
        <cdr:cNvSpPr txBox="1"/>
      </cdr:nvSpPr>
      <cdr:spPr>
        <a:xfrm xmlns:a="http://schemas.openxmlformats.org/drawingml/2006/main">
          <a:off x="1905000" y="1447800"/>
          <a:ext cx="3810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4000" dirty="0"/>
            <a:t>*</a:t>
          </a:r>
        </a:p>
      </cdr:txBody>
    </cdr:sp>
  </cdr:relSizeAnchor>
  <cdr:relSizeAnchor xmlns:cdr="http://schemas.openxmlformats.org/drawingml/2006/chartDrawing">
    <cdr:from>
      <cdr:x>0.57407</cdr:x>
      <cdr:y>0.32203</cdr:y>
    </cdr:from>
    <cdr:to>
      <cdr:x>0.62037</cdr:x>
      <cdr:y>0.42373</cdr:y>
    </cdr:to>
    <cdr:sp macro="" textlink="">
      <cdr:nvSpPr>
        <cdr:cNvPr id="5" name="TextBox 1"/>
        <cdr:cNvSpPr txBox="1"/>
      </cdr:nvSpPr>
      <cdr:spPr>
        <a:xfrm xmlns:a="http://schemas.openxmlformats.org/drawingml/2006/main">
          <a:off x="4724400" y="1447800"/>
          <a:ext cx="3810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4000" dirty="0"/>
            <a:t>*</a:t>
          </a:r>
        </a:p>
      </cdr:txBody>
    </cdr:sp>
  </cdr:relSizeAnchor>
  <cdr:relSizeAnchor xmlns:cdr="http://schemas.openxmlformats.org/drawingml/2006/chartDrawing">
    <cdr:from>
      <cdr:x>0.69444</cdr:x>
      <cdr:y>0.54237</cdr:y>
    </cdr:from>
    <cdr:to>
      <cdr:x>0.74074</cdr:x>
      <cdr:y>0.64407</cdr:y>
    </cdr:to>
    <cdr:sp macro="" textlink="">
      <cdr:nvSpPr>
        <cdr:cNvPr id="6" name="TextBox 1"/>
        <cdr:cNvSpPr txBox="1"/>
      </cdr:nvSpPr>
      <cdr:spPr>
        <a:xfrm xmlns:a="http://schemas.openxmlformats.org/drawingml/2006/main">
          <a:off x="5715000" y="2438400"/>
          <a:ext cx="3810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4000" dirty="0"/>
            <a:t>*</a:t>
          </a:r>
        </a:p>
      </cdr:txBody>
    </cdr:sp>
  </cdr:relSizeAnchor>
  <cdr:relSizeAnchor xmlns:cdr="http://schemas.openxmlformats.org/drawingml/2006/chartDrawing">
    <cdr:from>
      <cdr:x>0.75</cdr:x>
      <cdr:y>0.32203</cdr:y>
    </cdr:from>
    <cdr:to>
      <cdr:x>0.7963</cdr:x>
      <cdr:y>0.42373</cdr:y>
    </cdr:to>
    <cdr:sp macro="" textlink="">
      <cdr:nvSpPr>
        <cdr:cNvPr id="7" name="TextBox 1"/>
        <cdr:cNvSpPr txBox="1"/>
      </cdr:nvSpPr>
      <cdr:spPr>
        <a:xfrm xmlns:a="http://schemas.openxmlformats.org/drawingml/2006/main">
          <a:off x="6172200" y="1447800"/>
          <a:ext cx="3810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4000" dirty="0"/>
            <a:t>*</a:t>
          </a:r>
        </a:p>
      </cdr:txBody>
    </cdr:sp>
  </cdr:relSizeAnchor>
  <cdr:relSizeAnchor xmlns:cdr="http://schemas.openxmlformats.org/drawingml/2006/chartDrawing">
    <cdr:from>
      <cdr:x>0.80556</cdr:x>
      <cdr:y>0.32203</cdr:y>
    </cdr:from>
    <cdr:to>
      <cdr:x>0.85185</cdr:x>
      <cdr:y>0.42373</cdr:y>
    </cdr:to>
    <cdr:sp macro="" textlink="">
      <cdr:nvSpPr>
        <cdr:cNvPr id="8" name="TextBox 1"/>
        <cdr:cNvSpPr txBox="1"/>
      </cdr:nvSpPr>
      <cdr:spPr>
        <a:xfrm xmlns:a="http://schemas.openxmlformats.org/drawingml/2006/main">
          <a:off x="6629400" y="1447800"/>
          <a:ext cx="3810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4000" dirty="0"/>
            <a:t>*</a:t>
          </a:r>
        </a:p>
      </cdr:txBody>
    </cdr:sp>
  </cdr:relSizeAnchor>
  <cdr:relSizeAnchor xmlns:cdr="http://schemas.openxmlformats.org/drawingml/2006/chartDrawing">
    <cdr:from>
      <cdr:x>0.86111</cdr:x>
      <cdr:y>0.40678</cdr:y>
    </cdr:from>
    <cdr:to>
      <cdr:x>0.90741</cdr:x>
      <cdr:y>0.50847</cdr:y>
    </cdr:to>
    <cdr:sp macro="" textlink="">
      <cdr:nvSpPr>
        <cdr:cNvPr id="9" name="TextBox 1"/>
        <cdr:cNvSpPr txBox="1"/>
      </cdr:nvSpPr>
      <cdr:spPr>
        <a:xfrm xmlns:a="http://schemas.openxmlformats.org/drawingml/2006/main">
          <a:off x="7086600" y="1828800"/>
          <a:ext cx="3810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4000" dirty="0"/>
            <a:t>*</a:t>
          </a:r>
        </a:p>
      </cdr:txBody>
    </cdr:sp>
  </cdr:relSizeAnchor>
  <cdr:relSizeAnchor xmlns:cdr="http://schemas.openxmlformats.org/drawingml/2006/chartDrawing">
    <cdr:from>
      <cdr:x>0.02778</cdr:x>
      <cdr:y>0.88136</cdr:y>
    </cdr:from>
    <cdr:to>
      <cdr:x>0.34259</cdr:x>
      <cdr:y>0.98305</cdr:y>
    </cdr:to>
    <cdr:sp macro="" textlink="">
      <cdr:nvSpPr>
        <cdr:cNvPr id="10" name="TextBox 9"/>
        <cdr:cNvSpPr txBox="1"/>
      </cdr:nvSpPr>
      <cdr:spPr>
        <a:xfrm xmlns:a="http://schemas.openxmlformats.org/drawingml/2006/main">
          <a:off x="228600" y="3962400"/>
          <a:ext cx="2590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H1-3: Supported</a:t>
          </a:r>
          <a:endParaRPr lang="en-US"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5A0992-A6A0-4B74-B8E2-B8D1D85DE9A7}" type="datetimeFigureOut">
              <a:rPr lang="en-US" smtClean="0"/>
              <a:pPr/>
              <a:t>8/2/2012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643240-FB5B-4C1B-BB82-D7368C6EEAF3}" type="slidenum">
              <a:rPr lang="en-US" smtClean="0"/>
              <a:pPr/>
              <a:t>‹#›</a:t>
            </a:fld>
            <a:endParaRPr lang="en-US"/>
          </a:p>
        </p:txBody>
      </p:sp>
    </p:spTree>
    <p:extLst>
      <p:ext uri="{BB962C8B-B14F-4D97-AF65-F5344CB8AC3E}">
        <p14:creationId xmlns:p14="http://schemas.microsoft.com/office/powerpoint/2010/main" xmlns="" val="2358910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BF11D27-BF44-461D-B3E8-FFF58D92B5F0}" type="slidenum">
              <a:rPr lang="en-US"/>
              <a:pPr/>
              <a:t>‹#›</a:t>
            </a:fld>
            <a:endParaRPr lang="en-US"/>
          </a:p>
        </p:txBody>
      </p:sp>
    </p:spTree>
    <p:extLst>
      <p:ext uri="{BB962C8B-B14F-4D97-AF65-F5344CB8AC3E}">
        <p14:creationId xmlns:p14="http://schemas.microsoft.com/office/powerpoint/2010/main" xmlns="" val="18842959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ACABC0-CDBC-4431-9C21-43954FD876CD}" type="slidenum">
              <a:rPr lang="en-US"/>
              <a:pPr/>
              <a:t>1</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914400" y="4343400"/>
            <a:ext cx="5029200" cy="4114800"/>
          </a:xfrm>
          <a:ln/>
        </p:spPr>
        <p:txBody>
          <a:bodyPr/>
          <a:lstStyle/>
          <a:p>
            <a:pPr>
              <a:spcBef>
                <a:spcPct val="0"/>
              </a:spcBef>
            </a:pPr>
            <a:endParaRPr lang="en-US" sz="2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prep prior to analysis</a:t>
            </a:r>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Ethnic representation in this sample generally reflected census data from the surrounding region (U. S. Census Bureau, 2010).</a:t>
            </a:r>
            <a:endParaRPr lang="en-US" dirty="0"/>
          </a:p>
        </p:txBody>
      </p:sp>
      <p:sp>
        <p:nvSpPr>
          <p:cNvPr id="4" name="Slide Number Placeholder 3"/>
          <p:cNvSpPr>
            <a:spLocks noGrp="1"/>
          </p:cNvSpPr>
          <p:nvPr>
            <p:ph type="sldNum" sz="quarter" idx="10"/>
          </p:nvPr>
        </p:nvSpPr>
        <p:spPr/>
        <p:txBody>
          <a:bodyPr/>
          <a:lstStyle/>
          <a:p>
            <a:fld id="{8EFFBACE-187E-47AC-948B-01ACA0E51BEA}" type="slidenum">
              <a:rPr lang="en-US" smtClean="0"/>
              <a:pPr/>
              <a:t>24</a:t>
            </a:fld>
            <a:endParaRPr lang="en-US"/>
          </a:p>
        </p:txBody>
      </p:sp>
    </p:spTree>
    <p:extLst>
      <p:ext uri="{BB962C8B-B14F-4D97-AF65-F5344CB8AC3E}">
        <p14:creationId xmlns:p14="http://schemas.microsoft.com/office/powerpoint/2010/main" xmlns="" val="2992724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Decreases</a:t>
            </a:r>
            <a:r>
              <a:rPr lang="en-US" baseline="0" dirty="0" smtClean="0"/>
              <a:t> in physical and psychological suffering</a:t>
            </a:r>
            <a:r>
              <a:rPr lang="en-US" baseline="0" dirty="0" smtClean="0">
                <a:sym typeface="Wingdings" pitchFamily="2" charset="2"/>
              </a:rPr>
              <a:t></a:t>
            </a:r>
            <a:endParaRPr lang="en-US" baseline="0" dirty="0" smtClean="0"/>
          </a:p>
          <a:p>
            <a:r>
              <a:rPr lang="en-US" dirty="0" smtClean="0"/>
              <a:t>Pain interference: extent to which</a:t>
            </a:r>
            <a:r>
              <a:rPr lang="en-US" baseline="0" dirty="0" smtClean="0"/>
              <a:t> pain is getting in the way of committed action</a:t>
            </a:r>
          </a:p>
          <a:p>
            <a:r>
              <a:rPr lang="en-US" baseline="0" dirty="0" smtClean="0"/>
              <a:t>Life control:  Driving the bus</a:t>
            </a:r>
          </a:p>
          <a:p>
            <a:r>
              <a:rPr lang="en-US" baseline="0" dirty="0" smtClean="0"/>
              <a:t>Affective distress: dirty pain</a:t>
            </a:r>
          </a:p>
          <a:p>
            <a:r>
              <a:rPr lang="en-US" baseline="0" dirty="0" smtClean="0"/>
              <a:t>Dysfunctional coping: dirty pain/experiential avoidance</a:t>
            </a:r>
          </a:p>
          <a:p>
            <a:r>
              <a:rPr lang="en-US" baseline="0" dirty="0" smtClean="0"/>
              <a:t>Insomnia severity: </a:t>
            </a:r>
            <a:r>
              <a:rPr lang="en-US" baseline="0" dirty="0" err="1" smtClean="0"/>
              <a:t>defusion</a:t>
            </a:r>
            <a:r>
              <a:rPr lang="en-US" baseline="0" dirty="0" smtClean="0"/>
              <a:t>/acceptance/committed action</a:t>
            </a:r>
          </a:p>
          <a:p>
            <a:r>
              <a:rPr lang="en-US" baseline="0" dirty="0" err="1" smtClean="0"/>
              <a:t>Kinesiophobia</a:t>
            </a:r>
            <a:r>
              <a:rPr lang="en-US" baseline="0" dirty="0" smtClean="0"/>
              <a:t> (Fear of harm): experiential avoidance </a:t>
            </a:r>
          </a:p>
          <a:p>
            <a:r>
              <a:rPr lang="en-US" baseline="0" dirty="0" err="1" smtClean="0"/>
              <a:t>Pathophysiological</a:t>
            </a:r>
            <a:r>
              <a:rPr lang="en-US" baseline="0" dirty="0" smtClean="0"/>
              <a:t> beliefs: beliefs about impairment due to pain</a:t>
            </a:r>
          </a:p>
          <a:p>
            <a:r>
              <a:rPr lang="en-US" baseline="0" dirty="0" err="1" smtClean="0"/>
              <a:t>Nijimegen</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changes in general activity???</a:t>
            </a:r>
          </a:p>
          <a:p>
            <a:r>
              <a:rPr lang="en-US" dirty="0" smtClean="0"/>
              <a:t>Add Valued Living Questionnaire to battery…something they complete but pre-post data</a:t>
            </a:r>
            <a:r>
              <a:rPr lang="en-US" baseline="0" dirty="0" smtClean="0"/>
              <a:t> not collected</a:t>
            </a:r>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Especially true for </a:t>
            </a:r>
            <a:r>
              <a:rPr lang="en-US" sz="1200" kern="1200" baseline="0" dirty="0" smtClean="0">
                <a:solidFill>
                  <a:schemeClr val="tx1"/>
                </a:solidFill>
                <a:latin typeface="Arial" charset="0"/>
                <a:ea typeface="+mn-ea"/>
                <a:cs typeface="+mn-cs"/>
              </a:rPr>
              <a:t>veterans, who experience high rates of chronic pain (Clark, 2002); </a:t>
            </a:r>
            <a:r>
              <a:rPr lang="en-US" baseline="0" dirty="0" smtClean="0"/>
              <a:t>who have higher rates of chronic pain than the general population, </a:t>
            </a:r>
            <a:r>
              <a:rPr lang="en-US" sz="1200" kern="1200" baseline="0" dirty="0" smtClean="0">
                <a:solidFill>
                  <a:schemeClr val="tx1"/>
                </a:solidFill>
                <a:latin typeface="Arial" charset="0"/>
                <a:ea typeface="+mn-ea"/>
                <a:cs typeface="+mn-cs"/>
              </a:rPr>
              <a:t>medical and mental health problems  that tend to complicate overall functioning. </a:t>
            </a:r>
            <a:r>
              <a:rPr lang="en-US" baseline="0" dirty="0" smtClean="0"/>
              <a:t>(TBI, PTSD, depression, anxiety, and sometimes, substance abuse/dependence).</a:t>
            </a:r>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Evidence suggests that veterans are more likely than civilians to have chronic pain, as well as other psychological factors that impact pain perception (e.g., relationship discord, vocational issues, functional disability; Lew et al., 2009; </a:t>
            </a:r>
            <a:r>
              <a:rPr lang="en-US" sz="1200" dirty="0" err="1" smtClean="0"/>
              <a:t>Kazis</a:t>
            </a:r>
            <a:r>
              <a:rPr lang="en-US" sz="1200" dirty="0" smtClean="0"/>
              <a:t> et al., 1999). Moreover, several studies suggest that the characteristics of chronic pain among veterans who seek health services from VA facilities differ significantly from other chronic pain populations, and thus, require a plan of care tailored to their unique needs (</a:t>
            </a:r>
            <a:r>
              <a:rPr lang="en-US" sz="1200" dirty="0" err="1" smtClean="0"/>
              <a:t>Rintala</a:t>
            </a:r>
            <a:r>
              <a:rPr lang="en-US" sz="1200" dirty="0" smtClean="0"/>
              <a:t>, Holmes, </a:t>
            </a:r>
            <a:r>
              <a:rPr lang="en-US" sz="1200" dirty="0" err="1" smtClean="0"/>
              <a:t>Fiess</a:t>
            </a:r>
            <a:r>
              <a:rPr lang="en-US" sz="1200" dirty="0" smtClean="0"/>
              <a:t>, </a:t>
            </a:r>
            <a:r>
              <a:rPr lang="en-US" sz="1200" dirty="0" err="1" smtClean="0"/>
              <a:t>Courtade</a:t>
            </a:r>
            <a:r>
              <a:rPr lang="en-US" sz="1200" dirty="0" smtClean="0"/>
              <a:t>, &amp; </a:t>
            </a:r>
            <a:r>
              <a:rPr lang="en-US" sz="1200" dirty="0" err="1" smtClean="0"/>
              <a:t>Loubser</a:t>
            </a:r>
            <a:r>
              <a:rPr lang="en-US" sz="1200" dirty="0" smtClean="0"/>
              <a:t>, 2005).</a:t>
            </a:r>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Clinical observations: TAU was a </a:t>
            </a:r>
            <a:r>
              <a:rPr lang="en-US" baseline="0" dirty="0" smtClean="0"/>
              <a:t>“piecemeal”</a:t>
            </a:r>
            <a:r>
              <a:rPr lang="en-US" baseline="0" dirty="0" smtClean="0">
                <a:sym typeface="Wingdings" pitchFamily="2" charset="2"/>
              </a:rPr>
              <a:t> approach including CBT for chronic pain. CBT wasn’t addressing the experiential avoidance (key measure of human functioning) OR pervasive functional impairment (values illness); ACT more in line with our conceptualization of chronic pain </a:t>
            </a:r>
            <a:r>
              <a:rPr lang="en-US" baseline="0" dirty="0" err="1" smtClean="0">
                <a:sym typeface="Wingdings" pitchFamily="2" charset="2"/>
              </a:rPr>
              <a:t>tx</a:t>
            </a:r>
            <a:r>
              <a:rPr lang="en-US" baseline="0" dirty="0" smtClean="0">
                <a:sym typeface="Wingdings" pitchFamily="2" charset="2"/>
              </a:rPr>
              <a:t>: teach vets to practice acceptance and </a:t>
            </a:r>
            <a:r>
              <a:rPr lang="en-US" baseline="0" dirty="0" err="1" smtClean="0">
                <a:sym typeface="Wingdings" pitchFamily="2" charset="2"/>
              </a:rPr>
              <a:t>defusion</a:t>
            </a:r>
            <a:r>
              <a:rPr lang="en-US" baseline="0" dirty="0" smtClean="0">
                <a:sym typeface="Wingdings" pitchFamily="2" charset="2"/>
              </a:rPr>
              <a:t> rather than spending all of their time/energy engaging in efforts to control, minimize, or avoid unwanted thoughts, emotions, and sensations, which leads to excessive time focuses on pain and less time building the quality of one’s life. ACT builds competency in accepting one’s experience while engaging in valued activities as the alternative to this control agenda.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Separate lines of research have demonstrated the effectiveness of interventions that utilize biofeedback training, insomnia treatment, and ACT for chronic pain management; however, no published study has examined the integration of these approaches to address the unique needs of veterans with chronic pain. </a:t>
            </a:r>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Targeting multiple levels</a:t>
            </a:r>
            <a:r>
              <a:rPr lang="en-US" baseline="0" dirty="0" smtClean="0"/>
              <a:t> of the system linked to pain perception</a:t>
            </a:r>
          </a:p>
          <a:p>
            <a:pPr lvl="1"/>
            <a:endParaRPr lang="en-US" dirty="0" smtClean="0"/>
          </a:p>
          <a:p>
            <a:pPr lvl="1"/>
            <a:r>
              <a:rPr lang="en-US" dirty="0" smtClean="0"/>
              <a:t>Need to differentiate between acute and chronic pain</a:t>
            </a:r>
          </a:p>
          <a:p>
            <a:pPr lvl="1"/>
            <a:r>
              <a:rPr lang="en-US" dirty="0" smtClean="0"/>
              <a:t>What works well for acute pain does not work well for chronic</a:t>
            </a:r>
          </a:p>
          <a:p>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 pre-post design was utilized to compare veterans’ scores on several measures, including the </a:t>
            </a:r>
            <a:r>
              <a:rPr lang="en-US" sz="1200" dirty="0" err="1" smtClean="0"/>
              <a:t>Multidimenstional</a:t>
            </a:r>
            <a:r>
              <a:rPr lang="en-US" sz="1200" dirty="0" smtClean="0"/>
              <a:t> Pain Inventory, Insomnia Severity Index, Tampa Scale of </a:t>
            </a:r>
            <a:r>
              <a:rPr lang="en-US" sz="1200" dirty="0" err="1" smtClean="0"/>
              <a:t>Kinesiophobia</a:t>
            </a:r>
            <a:r>
              <a:rPr lang="en-US" sz="1200" dirty="0" smtClean="0"/>
              <a:t>, Revised, and Nijmegen Questionnaire.</a:t>
            </a:r>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sz="1800" dirty="0" smtClean="0"/>
              <a:t>Referrals-below average coping and high </a:t>
            </a:r>
            <a:r>
              <a:rPr lang="en-US" sz="1800" dirty="0" err="1" smtClean="0"/>
              <a:t>kinesiophobia</a:t>
            </a:r>
            <a:endParaRPr lang="en-US" sz="1800" dirty="0" smtClean="0"/>
          </a:p>
          <a:p>
            <a:pPr lvl="2"/>
            <a:r>
              <a:rPr lang="en-US" sz="1800" dirty="0" smtClean="0"/>
              <a:t>Rule out criteria-pain SOC </a:t>
            </a:r>
            <a:r>
              <a:rPr lang="en-US" sz="1800" dirty="0" err="1" smtClean="0"/>
              <a:t>precontemplation</a:t>
            </a:r>
            <a:r>
              <a:rPr lang="en-US" sz="1800" smtClean="0"/>
              <a:t> SOC</a:t>
            </a:r>
            <a:endParaRPr lang="en-US" sz="1800" dirty="0" smtClean="0"/>
          </a:p>
          <a:p>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To address this gap in the literature, the present study evaluated the efficacy of combining several interventions, including an ACT-based protocol (Dahl &amp; Lundgren, 2006), sleep improvement strategies, activity pacing, and Heart Rate Variability biofeedback training (Lombardi , 2002; </a:t>
            </a:r>
            <a:r>
              <a:rPr lang="en-US" sz="1200" dirty="0" err="1" smtClean="0"/>
              <a:t>Appelhans</a:t>
            </a:r>
            <a:r>
              <a:rPr lang="en-US" sz="1200" dirty="0" smtClean="0"/>
              <a:t> &amp; </a:t>
            </a:r>
            <a:r>
              <a:rPr lang="en-US" sz="1200" dirty="0" err="1" smtClean="0"/>
              <a:t>Luecken</a:t>
            </a:r>
            <a:r>
              <a:rPr lang="en-US" sz="1200" dirty="0" smtClean="0"/>
              <a:t>, 2008) to improve chronic pain management in veterans seeking services from a VA facility.</a:t>
            </a:r>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base" latinLnBrk="0" hangingPunct="1">
              <a:lnSpc>
                <a:spcPct val="100000"/>
              </a:lnSpc>
              <a:spcBef>
                <a:spcPct val="30000"/>
              </a:spcBef>
              <a:spcAft>
                <a:spcPct val="0"/>
              </a:spcAft>
              <a:buClrTx/>
              <a:buSzTx/>
              <a:buFontTx/>
              <a:buNone/>
              <a:tabLst/>
              <a:defRPr/>
            </a:pPr>
            <a:r>
              <a:rPr lang="en-US" sz="2000" dirty="0" smtClean="0"/>
              <a:t>HRV training helps promote ANS balance;</a:t>
            </a:r>
            <a:r>
              <a:rPr lang="en-US" sz="2000" baseline="0" dirty="0" smtClean="0"/>
              <a:t> </a:t>
            </a:r>
            <a:r>
              <a:rPr lang="en-US" sz="1200" dirty="0" smtClean="0"/>
              <a:t>HRV has been recognized as a medical index of health and resilience for over three decades. Lower HRV is a predictor of sudden death in cardiovascular clinics. Research shows that HRV is lowered by anxiety, depression, post traumatic stress, fibromyalgia, cardiovascular illness, and many chronic medical conditions. Higher HRV is associated with improved health, decreased pain, and vitality. </a:t>
            </a:r>
          </a:p>
          <a:p>
            <a:endParaRPr lang="en-US" dirty="0"/>
          </a:p>
        </p:txBody>
      </p:sp>
      <p:sp>
        <p:nvSpPr>
          <p:cNvPr id="4" name="Slide Number Placeholder 3"/>
          <p:cNvSpPr>
            <a:spLocks noGrp="1"/>
          </p:cNvSpPr>
          <p:nvPr>
            <p:ph type="sldNum" sz="quarter" idx="10"/>
          </p:nvPr>
        </p:nvSpPr>
        <p:spPr/>
        <p:txBody>
          <a:bodyPr/>
          <a:lstStyle/>
          <a:p>
            <a:fld id="{BBF11D27-BF44-461D-B3E8-FFF58D92B5F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7762" name="Group 2"/>
          <p:cNvGrpSpPr>
            <a:grpSpLocks/>
          </p:cNvGrpSpPr>
          <p:nvPr/>
        </p:nvGrpSpPr>
        <p:grpSpPr bwMode="auto">
          <a:xfrm>
            <a:off x="-6350" y="20638"/>
            <a:ext cx="9144000" cy="6858000"/>
            <a:chOff x="0" y="0"/>
            <a:chExt cx="5760" cy="4320"/>
          </a:xfrm>
        </p:grpSpPr>
        <p:sp>
          <p:nvSpPr>
            <p:cNvPr id="11776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1776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117765"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117766" name="Group 6"/>
          <p:cNvGrpSpPr>
            <a:grpSpLocks/>
          </p:cNvGrpSpPr>
          <p:nvPr/>
        </p:nvGrpSpPr>
        <p:grpSpPr bwMode="auto">
          <a:xfrm>
            <a:off x="-1588" y="6034088"/>
            <a:ext cx="7845426" cy="850900"/>
            <a:chOff x="0" y="3792"/>
            <a:chExt cx="4942" cy="536"/>
          </a:xfrm>
        </p:grpSpPr>
        <p:sp>
          <p:nvSpPr>
            <p:cNvPr id="11776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117768" name="Group 8"/>
            <p:cNvGrpSpPr>
              <a:grpSpLocks/>
            </p:cNvGrpSpPr>
            <p:nvPr userDrawn="1"/>
          </p:nvGrpSpPr>
          <p:grpSpPr bwMode="auto">
            <a:xfrm>
              <a:off x="2486" y="3792"/>
              <a:ext cx="2456" cy="536"/>
              <a:chOff x="2486" y="3792"/>
              <a:chExt cx="2456" cy="536"/>
            </a:xfrm>
          </p:grpSpPr>
          <p:sp>
            <p:nvSpPr>
              <p:cNvPr id="117769"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11777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11777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11777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11777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11777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117775" name="Group 15"/>
          <p:cNvGrpSpPr>
            <a:grpSpLocks/>
          </p:cNvGrpSpPr>
          <p:nvPr/>
        </p:nvGrpSpPr>
        <p:grpSpPr bwMode="auto">
          <a:xfrm>
            <a:off x="627063" y="6021388"/>
            <a:ext cx="5684837" cy="849312"/>
            <a:chOff x="395" y="3793"/>
            <a:chExt cx="3581" cy="535"/>
          </a:xfrm>
        </p:grpSpPr>
        <p:sp>
          <p:nvSpPr>
            <p:cNvPr id="117776"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117777"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117778"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117779"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117780"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117781"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11778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1778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117784" name="Rectangle 24"/>
          <p:cNvSpPr>
            <a:spLocks noGrp="1" noChangeArrowheads="1"/>
          </p:cNvSpPr>
          <p:nvPr>
            <p:ph type="dt" sz="quarter" idx="2"/>
          </p:nvPr>
        </p:nvSpPr>
        <p:spPr/>
        <p:txBody>
          <a:bodyPr/>
          <a:lstStyle>
            <a:lvl1pPr>
              <a:defRPr/>
            </a:lvl1pPr>
          </a:lstStyle>
          <a:p>
            <a:endParaRPr lang="en-US"/>
          </a:p>
        </p:txBody>
      </p:sp>
      <p:sp>
        <p:nvSpPr>
          <p:cNvPr id="117785" name="Rectangle 25"/>
          <p:cNvSpPr>
            <a:spLocks noGrp="1" noChangeArrowheads="1"/>
          </p:cNvSpPr>
          <p:nvPr>
            <p:ph type="sldNum" sz="quarter" idx="4"/>
          </p:nvPr>
        </p:nvSpPr>
        <p:spPr/>
        <p:txBody>
          <a:bodyPr/>
          <a:lstStyle>
            <a:lvl1pPr>
              <a:defRPr/>
            </a:lvl1pPr>
          </a:lstStyle>
          <a:p>
            <a:fld id="{59E1E64E-D61B-4DFE-9CBC-92E0D7D738B0}" type="slidenum">
              <a:rPr lang="en-US"/>
              <a:pPr/>
              <a:t>‹#›</a:t>
            </a:fld>
            <a:endParaRPr lang="en-US"/>
          </a:p>
        </p:txBody>
      </p:sp>
      <p:sp>
        <p:nvSpPr>
          <p:cNvPr id="117786"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F0D7B3-E99D-40AB-B8F2-B9559C911CF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FDD7F3-8508-4864-8D0F-F1C05B0B14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FF96F6-3EF2-4A46-B64B-D281DED2B0B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A0288B-5468-4769-B98D-9B2F51DDE2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8DF088-159A-4CC8-A3AD-B04A675FCBB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C4B0B1-E107-49B7-8E67-3ADEB9C0833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1BC5C7-E707-4133-812F-DD32B49E947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74283D8-6B45-47B6-A4A2-DD977B87374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849588-C3B2-4712-B939-10E9C799BA9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68E748-C2AF-4160-8C59-1ED20C7F40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16738" name="Group 2"/>
          <p:cNvGrpSpPr>
            <a:grpSpLocks/>
          </p:cNvGrpSpPr>
          <p:nvPr/>
        </p:nvGrpSpPr>
        <p:grpSpPr bwMode="auto">
          <a:xfrm>
            <a:off x="0" y="0"/>
            <a:ext cx="9144000" cy="6858000"/>
            <a:chOff x="0" y="0"/>
            <a:chExt cx="5760" cy="4320"/>
          </a:xfrm>
        </p:grpSpPr>
        <p:sp>
          <p:nvSpPr>
            <p:cNvPr id="11673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1674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11674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116742" name="Group 6"/>
          <p:cNvGrpSpPr>
            <a:grpSpLocks/>
          </p:cNvGrpSpPr>
          <p:nvPr/>
        </p:nvGrpSpPr>
        <p:grpSpPr bwMode="auto">
          <a:xfrm>
            <a:off x="0" y="6019800"/>
            <a:ext cx="7848600" cy="857250"/>
            <a:chOff x="0" y="3792"/>
            <a:chExt cx="4944" cy="540"/>
          </a:xfrm>
        </p:grpSpPr>
        <p:sp>
          <p:nvSpPr>
            <p:cNvPr id="11674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116744" name="Group 8"/>
            <p:cNvGrpSpPr>
              <a:grpSpLocks/>
            </p:cNvGrpSpPr>
            <p:nvPr userDrawn="1"/>
          </p:nvGrpSpPr>
          <p:grpSpPr bwMode="auto">
            <a:xfrm>
              <a:off x="2486" y="3792"/>
              <a:ext cx="2458" cy="540"/>
              <a:chOff x="2486" y="3792"/>
              <a:chExt cx="2458" cy="540"/>
            </a:xfrm>
          </p:grpSpPr>
          <p:sp>
            <p:nvSpPr>
              <p:cNvPr id="11674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11674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11674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11674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11674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11675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116751" name="Group 15"/>
          <p:cNvGrpSpPr>
            <a:grpSpLocks/>
          </p:cNvGrpSpPr>
          <p:nvPr/>
        </p:nvGrpSpPr>
        <p:grpSpPr bwMode="auto">
          <a:xfrm>
            <a:off x="627063" y="6021388"/>
            <a:ext cx="5684837" cy="849312"/>
            <a:chOff x="395" y="3793"/>
            <a:chExt cx="3581" cy="535"/>
          </a:xfrm>
        </p:grpSpPr>
        <p:sp>
          <p:nvSpPr>
            <p:cNvPr id="11675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11675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11675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11675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11675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11675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11675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675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676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1676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1676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8C989C8D-7933-45D5-BDF1-B7D375A4A43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hyperlink" Target="http://www.rapidtransformation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contextualpsychology.org/node/342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dr.sarah.welton@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contextualpsychology.org/node/3423"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81000"/>
            <a:ext cx="8229600" cy="1295400"/>
          </a:xfrm>
        </p:spPr>
        <p:txBody>
          <a:bodyPr/>
          <a:lstStyle/>
          <a:p>
            <a:r>
              <a:rPr lang="en-US" dirty="0" smtClean="0"/>
              <a:t>Pain Relief…ASAP</a:t>
            </a:r>
            <a:br>
              <a:rPr lang="en-US" dirty="0" smtClean="0"/>
            </a:br>
            <a:endParaRPr lang="en-US" b="1" dirty="0"/>
          </a:p>
        </p:txBody>
      </p:sp>
      <p:sp>
        <p:nvSpPr>
          <p:cNvPr id="34819" name="Rectangle 3"/>
          <p:cNvSpPr>
            <a:spLocks noGrp="1" noChangeArrowheads="1"/>
          </p:cNvSpPr>
          <p:nvPr>
            <p:ph type="body" idx="1"/>
          </p:nvPr>
        </p:nvSpPr>
        <p:spPr/>
        <p:txBody>
          <a:bodyPr/>
          <a:lstStyle/>
          <a:p>
            <a:pPr algn="ctr">
              <a:buFontTx/>
              <a:buNone/>
            </a:pPr>
            <a:endParaRPr lang="en-US" dirty="0"/>
          </a:p>
          <a:p>
            <a:pPr algn="ctr">
              <a:buFontTx/>
              <a:buNone/>
            </a:pPr>
            <a:r>
              <a:rPr lang="en-US" dirty="0" smtClean="0"/>
              <a:t>An ACT-Based Chronic Pain Management Program Utilizing a Veteran-Centered Approach</a:t>
            </a:r>
            <a:endParaRPr lang="en-US" dirty="0"/>
          </a:p>
          <a:p>
            <a:pPr algn="ctr">
              <a:buFontTx/>
              <a:buNone/>
            </a:pPr>
            <a:endParaRPr lang="en-US" sz="2800" dirty="0" smtClean="0"/>
          </a:p>
          <a:p>
            <a:pPr algn="ctr">
              <a:buFontTx/>
              <a:buNone/>
            </a:pPr>
            <a:r>
              <a:rPr lang="en-US" sz="2800" dirty="0" smtClean="0"/>
              <a:t>Sarah R. Welton, Ph.D.  </a:t>
            </a:r>
          </a:p>
          <a:p>
            <a:pPr algn="ctr">
              <a:buFontTx/>
              <a:buNone/>
            </a:pPr>
            <a:r>
              <a:rPr lang="en-US" sz="2800" dirty="0" smtClean="0"/>
              <a:t>Andrew C. Jones, Ph.D.   </a:t>
            </a:r>
            <a:endParaRPr lang="en-US" sz="2800" dirty="0"/>
          </a:p>
          <a:p>
            <a:pPr algn="ctr">
              <a:buFontTx/>
              <a:buNone/>
            </a:pPr>
            <a:r>
              <a:rPr lang="en-US" sz="2000" dirty="0" smtClean="0"/>
              <a:t>Chronic </a:t>
            </a:r>
            <a:r>
              <a:rPr lang="en-US" sz="2000" dirty="0"/>
              <a:t>Pain Management Clinic</a:t>
            </a:r>
          </a:p>
          <a:p>
            <a:pPr algn="ctr">
              <a:lnSpc>
                <a:spcPct val="70000"/>
              </a:lnSpc>
              <a:buFontTx/>
              <a:buNone/>
            </a:pPr>
            <a:r>
              <a:rPr lang="en-US" sz="2000" dirty="0"/>
              <a:t>Southern Arizona VA Healthcare System</a:t>
            </a:r>
          </a:p>
          <a:p>
            <a:pPr algn="ctr">
              <a:lnSpc>
                <a:spcPct val="70000"/>
              </a:lnSpc>
              <a:buFontTx/>
              <a:buNone/>
            </a:pP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Arousal and HRV</a:t>
            </a:r>
            <a:endParaRPr lang="en-US" dirty="0"/>
          </a:p>
        </p:txBody>
      </p:sp>
      <p:sp>
        <p:nvSpPr>
          <p:cNvPr id="3" name="Content Placeholder 2"/>
          <p:cNvSpPr>
            <a:spLocks noGrp="1"/>
          </p:cNvSpPr>
          <p:nvPr>
            <p:ph idx="1"/>
          </p:nvPr>
        </p:nvSpPr>
        <p:spPr/>
        <p:txBody>
          <a:bodyPr/>
          <a:lstStyle/>
          <a:p>
            <a:r>
              <a:rPr lang="en-US" dirty="0" smtClean="0"/>
              <a:t>Autonomic Nervous System (ANS)</a:t>
            </a:r>
          </a:p>
          <a:p>
            <a:pPr lvl="1"/>
            <a:r>
              <a:rPr lang="en-US" dirty="0" smtClean="0"/>
              <a:t>Sympathetic (gas pedal)</a:t>
            </a:r>
          </a:p>
          <a:p>
            <a:pPr lvl="1"/>
            <a:r>
              <a:rPr lang="en-US" dirty="0" smtClean="0"/>
              <a:t>Parasympathetic (brake)</a:t>
            </a:r>
            <a:endParaRPr lang="en-US" dirty="0"/>
          </a:p>
          <a:p>
            <a:pPr lvl="1">
              <a:buNone/>
            </a:pPr>
            <a:endParaRPr lang="en-US" dirty="0" smtClean="0"/>
          </a:p>
          <a:p>
            <a:pPr lvl="1"/>
            <a:r>
              <a:rPr lang="en-US" sz="2400" dirty="0" smtClean="0"/>
              <a:t>Those with chronic pain conditions are often “out of balance,” hitting the gas much too often.</a:t>
            </a:r>
          </a:p>
          <a:p>
            <a:pPr lvl="1">
              <a:buNone/>
            </a:pPr>
            <a:r>
              <a:rPr lang="en-US" sz="2400" dirty="0" smtClean="0"/>
              <a:t>							</a:t>
            </a:r>
          </a:p>
          <a:p>
            <a:pPr lvl="1">
              <a:buNone/>
            </a:pPr>
            <a:endParaRPr lang="en-US" sz="2400" dirty="0" smtClean="0"/>
          </a:p>
          <a:p>
            <a:pPr lvl="1">
              <a:buNone/>
            </a:pPr>
            <a:r>
              <a:rPr lang="en-US" sz="2400" dirty="0" smtClean="0"/>
              <a:t>							        </a:t>
            </a:r>
            <a:r>
              <a:rPr lang="en-US" sz="1200" dirty="0" smtClean="0"/>
              <a:t>Lombardi , 2002</a:t>
            </a:r>
          </a:p>
          <a:p>
            <a:pPr lvl="1">
              <a:buNone/>
            </a:pPr>
            <a:r>
              <a:rPr lang="en-US" sz="1200" dirty="0" smtClean="0"/>
              <a:t>							               </a:t>
            </a:r>
            <a:r>
              <a:rPr lang="en-US" sz="1200" dirty="0" err="1" smtClean="0"/>
              <a:t>Appelhans</a:t>
            </a:r>
            <a:r>
              <a:rPr lang="en-US" sz="1200" dirty="0" smtClean="0"/>
              <a:t> &amp; </a:t>
            </a:r>
            <a:r>
              <a:rPr lang="en-US" sz="1200" dirty="0" err="1" smtClean="0"/>
              <a:t>Luecken</a:t>
            </a:r>
            <a:r>
              <a:rPr lang="en-US" sz="1200" dirty="0" smtClean="0"/>
              <a:t>, 2008</a:t>
            </a:r>
          </a:p>
          <a:p>
            <a:pPr lvl="1"/>
            <a:endParaRPr lang="en-US" sz="2400" dirty="0" smtClean="0"/>
          </a:p>
          <a:p>
            <a:pPr lvl="8"/>
            <a:endParaRPr lang="en-US" sz="1600" dirty="0" smtClean="0"/>
          </a:p>
        </p:txBody>
      </p:sp>
      <p:pic>
        <p:nvPicPr>
          <p:cNvPr id="4" name="Picture 3" descr="HRV pic.jpg"/>
          <p:cNvPicPr>
            <a:picLocks noChangeAspect="1"/>
          </p:cNvPicPr>
          <p:nvPr/>
        </p:nvPicPr>
        <p:blipFill>
          <a:blip r:embed="rId3" cstate="print"/>
          <a:stretch>
            <a:fillRect/>
          </a:stretch>
        </p:blipFill>
        <p:spPr>
          <a:xfrm>
            <a:off x="3276600" y="4648200"/>
            <a:ext cx="2581275" cy="1371600"/>
          </a:xfrm>
          <a:prstGeom prst="rect">
            <a:avLst/>
          </a:prstGeom>
        </p:spPr>
      </p:pic>
      <p:sp>
        <p:nvSpPr>
          <p:cNvPr id="7" name="TextBox 6"/>
          <p:cNvSpPr txBox="1"/>
          <p:nvPr/>
        </p:nvSpPr>
        <p:spPr>
          <a:xfrm>
            <a:off x="457200" y="4800600"/>
            <a:ext cx="2514600" cy="369332"/>
          </a:xfrm>
          <a:prstGeom prst="rect">
            <a:avLst/>
          </a:prstGeom>
          <a:noFill/>
        </p:spPr>
        <p:txBody>
          <a:bodyPr wrap="square" rtlCol="0">
            <a:spAutoFit/>
          </a:bodyPr>
          <a:lstStyle/>
          <a:p>
            <a:r>
              <a:rPr lang="en-US" dirty="0" smtClean="0"/>
              <a:t>         Unbalanced ANS</a:t>
            </a:r>
            <a:endParaRPr lang="en-US" dirty="0"/>
          </a:p>
        </p:txBody>
      </p:sp>
      <p:sp>
        <p:nvSpPr>
          <p:cNvPr id="8" name="TextBox 7"/>
          <p:cNvSpPr txBox="1"/>
          <p:nvPr/>
        </p:nvSpPr>
        <p:spPr>
          <a:xfrm>
            <a:off x="533400" y="5486400"/>
            <a:ext cx="2438400" cy="369332"/>
          </a:xfrm>
          <a:prstGeom prst="rect">
            <a:avLst/>
          </a:prstGeom>
          <a:noFill/>
        </p:spPr>
        <p:txBody>
          <a:bodyPr wrap="square" rtlCol="0">
            <a:spAutoFit/>
          </a:bodyPr>
          <a:lstStyle/>
          <a:p>
            <a:r>
              <a:rPr lang="en-US" dirty="0" smtClean="0"/>
              <a:t>            Balanced ANS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HRV Evaluation</a:t>
            </a:r>
            <a:endParaRPr lang="en-US" dirty="0"/>
          </a:p>
        </p:txBody>
      </p:sp>
      <p:sp>
        <p:nvSpPr>
          <p:cNvPr id="3" name="Content Placeholder 2"/>
          <p:cNvSpPr>
            <a:spLocks noGrp="1"/>
          </p:cNvSpPr>
          <p:nvPr>
            <p:ph idx="1"/>
          </p:nvPr>
        </p:nvSpPr>
        <p:spPr/>
        <p:txBody>
          <a:bodyPr/>
          <a:lstStyle/>
          <a:p>
            <a:r>
              <a:rPr lang="en-US" dirty="0" smtClean="0"/>
              <a:t>Resonant Frequency breathing evaluation</a:t>
            </a:r>
          </a:p>
          <a:p>
            <a:pPr lvl="1"/>
            <a:r>
              <a:rPr lang="en-US" sz="2000" dirty="0" smtClean="0"/>
              <a:t>Everyone has a specific RF, or the frequency of breaths per minute that trigger the heart and nervous system to work in balance (usually between 4.5 and 7 breaths per minute)</a:t>
            </a:r>
          </a:p>
          <a:p>
            <a:pPr lvl="1">
              <a:buNone/>
            </a:pPr>
            <a:endParaRPr lang="en-US" sz="2000" dirty="0" smtClean="0"/>
          </a:p>
          <a:p>
            <a:pPr lvl="1"/>
            <a:r>
              <a:rPr lang="en-US" sz="2400" dirty="0" smtClean="0"/>
              <a:t>Evaluation</a:t>
            </a:r>
          </a:p>
          <a:p>
            <a:pPr lvl="2"/>
            <a:r>
              <a:rPr lang="en-US" sz="2000" dirty="0" smtClean="0"/>
              <a:t>Patients follow a breath pacer, changing at two-minute intervals, beginning at 7 breaths/min and reducing by .5 breaths/min until 4.5 breaths/min is achieved.</a:t>
            </a:r>
          </a:p>
          <a:p>
            <a:pPr lvl="2"/>
            <a:endParaRPr lang="en-US" sz="2000" dirty="0"/>
          </a:p>
          <a:p>
            <a:pPr lvl="2"/>
            <a:r>
              <a:rPr lang="en-US" sz="2000" dirty="0" smtClean="0"/>
              <a:t>Measures: Peripheral temperature, Skin conductance, HRV-Respiration coherence, and Cardiac peak frequency.</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HRV Training</a:t>
            </a:r>
            <a:endParaRPr lang="en-US" dirty="0"/>
          </a:p>
        </p:txBody>
      </p:sp>
      <p:sp>
        <p:nvSpPr>
          <p:cNvPr id="3" name="Content Placeholder 2"/>
          <p:cNvSpPr>
            <a:spLocks noGrp="1"/>
          </p:cNvSpPr>
          <p:nvPr>
            <p:ph idx="1"/>
          </p:nvPr>
        </p:nvSpPr>
        <p:spPr/>
        <p:txBody>
          <a:bodyPr/>
          <a:lstStyle/>
          <a:p>
            <a:r>
              <a:rPr lang="en-US" dirty="0" smtClean="0"/>
              <a:t>Home practice</a:t>
            </a:r>
          </a:p>
          <a:p>
            <a:pPr>
              <a:buNone/>
            </a:pPr>
            <a:endParaRPr lang="en-US" dirty="0" smtClean="0"/>
          </a:p>
          <a:p>
            <a:pPr lvl="1"/>
            <a:r>
              <a:rPr lang="en-US" dirty="0" smtClean="0"/>
              <a:t>Breath-Sync CD</a:t>
            </a:r>
          </a:p>
          <a:p>
            <a:pPr lvl="2"/>
            <a:r>
              <a:rPr lang="en-US" sz="2000" dirty="0" smtClean="0"/>
              <a:t>Each CD contains five, 10 minute practice tracks.</a:t>
            </a:r>
          </a:p>
          <a:p>
            <a:pPr lvl="2"/>
            <a:r>
              <a:rPr lang="en-US" sz="2000" dirty="0" smtClean="0"/>
              <a:t>Utilizes sound/music to help foster practice of breathing at one’s Resonate Frequency.</a:t>
            </a:r>
          </a:p>
          <a:p>
            <a:pPr lvl="1">
              <a:buNone/>
            </a:pPr>
            <a:endParaRPr lang="en-US" sz="2400" dirty="0" smtClean="0"/>
          </a:p>
          <a:p>
            <a:pPr lvl="1"/>
            <a:r>
              <a:rPr lang="en-US" dirty="0" smtClean="0"/>
              <a:t>Stress Eraser</a:t>
            </a:r>
            <a:endParaRPr lang="en-US" dirty="0"/>
          </a:p>
          <a:p>
            <a:pPr lvl="2"/>
            <a:r>
              <a:rPr lang="en-US" dirty="0" smtClean="0"/>
              <a:t>Further training in HRV Coherence</a:t>
            </a:r>
            <a:endParaRPr lang="en-US" dirty="0"/>
          </a:p>
        </p:txBody>
      </p:sp>
      <p:pic>
        <p:nvPicPr>
          <p:cNvPr id="4" name="Picture 3" descr="stress eraser pic.jpg"/>
          <p:cNvPicPr>
            <a:picLocks noChangeAspect="1"/>
          </p:cNvPicPr>
          <p:nvPr/>
        </p:nvPicPr>
        <p:blipFill>
          <a:blip r:embed="rId2" cstate="print"/>
          <a:stretch>
            <a:fillRect/>
          </a:stretch>
        </p:blipFill>
        <p:spPr>
          <a:xfrm>
            <a:off x="6858000" y="4495800"/>
            <a:ext cx="1343025" cy="132397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Improvement</a:t>
            </a:r>
            <a:endParaRPr lang="en-US" dirty="0"/>
          </a:p>
        </p:txBody>
      </p:sp>
      <p:sp>
        <p:nvSpPr>
          <p:cNvPr id="3" name="Content Placeholder 2"/>
          <p:cNvSpPr>
            <a:spLocks noGrp="1"/>
          </p:cNvSpPr>
          <p:nvPr>
            <p:ph idx="1"/>
          </p:nvPr>
        </p:nvSpPr>
        <p:spPr/>
        <p:txBody>
          <a:bodyPr/>
          <a:lstStyle/>
          <a:p>
            <a:r>
              <a:rPr lang="en-US" dirty="0" smtClean="0"/>
              <a:t>Pain-Stress-Sleep cycle</a:t>
            </a:r>
          </a:p>
          <a:p>
            <a:endParaRPr lang="en-US" dirty="0" smtClean="0"/>
          </a:p>
          <a:p>
            <a:pPr lvl="1"/>
            <a:r>
              <a:rPr lang="en-US" dirty="0" smtClean="0"/>
              <a:t>ACT consistent group-based insomnia education and behavioral management</a:t>
            </a:r>
          </a:p>
          <a:p>
            <a:pPr lvl="1">
              <a:buNone/>
            </a:pPr>
            <a:endParaRPr lang="en-US" dirty="0" smtClean="0"/>
          </a:p>
          <a:p>
            <a:pPr lvl="1"/>
            <a:r>
              <a:rPr lang="en-US" dirty="0" smtClean="0"/>
              <a:t>Sleep Well deep relaxation CD</a:t>
            </a:r>
          </a:p>
          <a:p>
            <a:pPr lvl="2">
              <a:buNone/>
            </a:pPr>
            <a:endParaRPr lang="en-US" dirty="0"/>
          </a:p>
        </p:txBody>
      </p:sp>
      <p:graphicFrame>
        <p:nvGraphicFramePr>
          <p:cNvPr id="4" name="Diagram 3"/>
          <p:cNvGraphicFramePr/>
          <p:nvPr/>
        </p:nvGraphicFramePr>
        <p:xfrm>
          <a:off x="5562600" y="1371600"/>
          <a:ext cx="2590800" cy="157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Improvement</a:t>
            </a:r>
            <a:endParaRPr lang="en-US" dirty="0"/>
          </a:p>
        </p:txBody>
      </p:sp>
      <p:sp>
        <p:nvSpPr>
          <p:cNvPr id="3" name="Content Placeholder 2"/>
          <p:cNvSpPr>
            <a:spLocks noGrp="1"/>
          </p:cNvSpPr>
          <p:nvPr>
            <p:ph idx="1"/>
          </p:nvPr>
        </p:nvSpPr>
        <p:spPr/>
        <p:txBody>
          <a:bodyPr/>
          <a:lstStyle/>
          <a:p>
            <a:r>
              <a:rPr lang="en-US" dirty="0" smtClean="0"/>
              <a:t>Sleep Well Hypnosis CD</a:t>
            </a:r>
          </a:p>
          <a:p>
            <a:pPr lvl="1"/>
            <a:r>
              <a:rPr lang="en-US" dirty="0" smtClean="0"/>
              <a:t>Free from </a:t>
            </a:r>
            <a:r>
              <a:rPr lang="en-US" dirty="0" smtClean="0">
                <a:hlinkClick r:id="rId2"/>
              </a:rPr>
              <a:t>www.rapidtransformations.com</a:t>
            </a:r>
            <a:endParaRPr lang="en-US" dirty="0" smtClean="0"/>
          </a:p>
          <a:p>
            <a:pPr lvl="1"/>
            <a:r>
              <a:rPr lang="en-US" dirty="0" smtClean="0"/>
              <a:t>“…</a:t>
            </a:r>
            <a:r>
              <a:rPr lang="en-US" dirty="0" smtClean="0">
                <a:solidFill>
                  <a:schemeClr val="tx1"/>
                </a:solidFill>
                <a:latin typeface="+mn-lt"/>
              </a:rPr>
              <a:t>designed </a:t>
            </a:r>
            <a:r>
              <a:rPr lang="en-US" dirty="0">
                <a:solidFill>
                  <a:schemeClr val="tx1"/>
                </a:solidFill>
                <a:latin typeface="+mn-lt"/>
              </a:rPr>
              <a:t>to develop a hypnotic sleep throughout your mind and body using deep relaxation techniques that send waves of sleepiness from head to toe, while inducing a sleepy trance within your mind. You will quickly enter hypnosis and begin to transcend into the deeper levels of natural sleep</a:t>
            </a:r>
            <a:r>
              <a:rPr lang="en-US" dirty="0" smtClean="0">
                <a:solidFill>
                  <a:schemeClr val="tx1"/>
                </a:solidFill>
                <a:latin typeface="+mn-lt"/>
              </a:rPr>
              <a:t>.”</a:t>
            </a:r>
            <a:endParaRPr lang="en-US" dirty="0" smtClean="0"/>
          </a:p>
          <a:p>
            <a:pPr lvl="1"/>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Improvement</a:t>
            </a:r>
            <a:endParaRPr lang="en-US" dirty="0"/>
          </a:p>
        </p:txBody>
      </p:sp>
      <p:sp>
        <p:nvSpPr>
          <p:cNvPr id="3" name="Content Placeholder 2"/>
          <p:cNvSpPr>
            <a:spLocks noGrp="1"/>
          </p:cNvSpPr>
          <p:nvPr>
            <p:ph idx="1"/>
          </p:nvPr>
        </p:nvSpPr>
        <p:spPr/>
        <p:txBody>
          <a:bodyPr/>
          <a:lstStyle/>
          <a:p>
            <a:r>
              <a:rPr lang="en-US" dirty="0" smtClean="0"/>
              <a:t>Group Sessions</a:t>
            </a:r>
          </a:p>
          <a:p>
            <a:pPr>
              <a:buNone/>
            </a:pPr>
            <a:endParaRPr lang="en-US" dirty="0" smtClean="0"/>
          </a:p>
          <a:p>
            <a:pPr lvl="1"/>
            <a:r>
              <a:rPr lang="en-US" dirty="0" smtClean="0"/>
              <a:t>Insomnia overview and sleep myths</a:t>
            </a:r>
          </a:p>
          <a:p>
            <a:pPr lvl="1"/>
            <a:r>
              <a:rPr lang="en-US" dirty="0" smtClean="0"/>
              <a:t>Sleep hygiene and Sleep Well CD</a:t>
            </a:r>
          </a:p>
          <a:p>
            <a:pPr lvl="1"/>
            <a:r>
              <a:rPr lang="en-US" dirty="0" smtClean="0"/>
              <a:t>Sleep logs and sleep-promoting habits</a:t>
            </a:r>
          </a:p>
          <a:p>
            <a:pPr lvl="1"/>
            <a:r>
              <a:rPr lang="en-US" dirty="0" smtClean="0"/>
              <a:t>Sleep restriction</a:t>
            </a:r>
          </a:p>
          <a:p>
            <a:pPr lvl="1"/>
            <a:r>
              <a:rPr lang="en-US" dirty="0" smtClean="0"/>
              <a:t>Sleep thoughts (cognitive </a:t>
            </a:r>
            <a:r>
              <a:rPr lang="en-US" dirty="0" err="1" smtClean="0"/>
              <a:t>defusion</a:t>
            </a:r>
            <a:r>
              <a:rPr lang="en-US" dirty="0" smtClean="0"/>
              <a:t>)</a:t>
            </a:r>
          </a:p>
          <a:p>
            <a:pPr lvl="1"/>
            <a:r>
              <a:rPr lang="en-US" dirty="0" smtClean="0"/>
              <a:t>Relapse prevention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for Chronic Pain</a:t>
            </a:r>
            <a:endParaRPr lang="en-US" dirty="0"/>
          </a:p>
        </p:txBody>
      </p:sp>
      <p:sp>
        <p:nvSpPr>
          <p:cNvPr id="3" name="Content Placeholder 2"/>
          <p:cNvSpPr>
            <a:spLocks noGrp="1"/>
          </p:cNvSpPr>
          <p:nvPr>
            <p:ph idx="1"/>
          </p:nvPr>
        </p:nvSpPr>
        <p:spPr/>
        <p:txBody>
          <a:bodyPr/>
          <a:lstStyle/>
          <a:p>
            <a:r>
              <a:rPr lang="en-US" dirty="0" smtClean="0"/>
              <a:t>It isn’t the pain itself, but </a:t>
            </a:r>
          </a:p>
          <a:p>
            <a:pPr>
              <a:buNone/>
            </a:pPr>
            <a:r>
              <a:rPr lang="en-US" dirty="0" smtClean="0"/>
              <a:t>   the response to chronic pain </a:t>
            </a:r>
          </a:p>
          <a:p>
            <a:pPr>
              <a:buNone/>
            </a:pPr>
            <a:r>
              <a:rPr lang="en-US" dirty="0" smtClean="0"/>
              <a:t>   that is the problem.</a:t>
            </a:r>
          </a:p>
          <a:p>
            <a:endParaRPr lang="en-US" dirty="0"/>
          </a:p>
          <a:p>
            <a:r>
              <a:rPr lang="en-US" sz="2000" dirty="0" smtClean="0"/>
              <a:t>Acceptance: opposite of avoidance.  Allowing oneself to willingly engage in life despite chronic pain.</a:t>
            </a:r>
            <a:endParaRPr lang="en-US" sz="2000" dirty="0"/>
          </a:p>
          <a:p>
            <a:r>
              <a:rPr lang="en-US" sz="2000" dirty="0" smtClean="0"/>
              <a:t>Choose: How you want to live life instead of allowing pain to choose for you (discovering values).</a:t>
            </a:r>
            <a:endParaRPr lang="en-US" sz="2000" dirty="0"/>
          </a:p>
          <a:p>
            <a:r>
              <a:rPr lang="en-US" sz="2000" dirty="0" smtClean="0"/>
              <a:t>Take action: Determining steps/goals that are necessary to live by values.</a:t>
            </a:r>
            <a:endParaRPr lang="en-US" sz="2000" dirty="0"/>
          </a:p>
        </p:txBody>
      </p:sp>
      <p:pic>
        <p:nvPicPr>
          <p:cNvPr id="4" name="Picture 3" descr="ACT manual pic.jpg"/>
          <p:cNvPicPr>
            <a:picLocks noChangeAspect="1"/>
          </p:cNvPicPr>
          <p:nvPr/>
        </p:nvPicPr>
        <p:blipFill>
          <a:blip r:embed="rId3" cstate="print"/>
          <a:stretch>
            <a:fillRect/>
          </a:stretch>
        </p:blipFill>
        <p:spPr>
          <a:xfrm>
            <a:off x="7010400" y="1295400"/>
            <a:ext cx="1674564" cy="2171700"/>
          </a:xfrm>
          <a:prstGeom prst="rect">
            <a:avLst/>
          </a:prstGeom>
        </p:spPr>
      </p:pic>
      <p:sp>
        <p:nvSpPr>
          <p:cNvPr id="5" name="TextBox 4"/>
          <p:cNvSpPr txBox="1"/>
          <p:nvPr/>
        </p:nvSpPr>
        <p:spPr>
          <a:xfrm>
            <a:off x="6705600" y="3581401"/>
            <a:ext cx="2438400" cy="307777"/>
          </a:xfrm>
          <a:prstGeom prst="rect">
            <a:avLst/>
          </a:prstGeom>
          <a:noFill/>
        </p:spPr>
        <p:txBody>
          <a:bodyPr wrap="square" rtlCol="0">
            <a:spAutoFit/>
          </a:bodyPr>
          <a:lstStyle/>
          <a:p>
            <a:r>
              <a:rPr lang="en-US" sz="1400" dirty="0" smtClean="0"/>
              <a:t>   (Dahl &amp; Lundgren, 2006)</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 for Chronic Pain</a:t>
            </a:r>
            <a:endParaRPr lang="en-US" dirty="0"/>
          </a:p>
        </p:txBody>
      </p:sp>
      <p:sp>
        <p:nvSpPr>
          <p:cNvPr id="3" name="Content Placeholder 2"/>
          <p:cNvSpPr>
            <a:spLocks noGrp="1"/>
          </p:cNvSpPr>
          <p:nvPr>
            <p:ph idx="1"/>
          </p:nvPr>
        </p:nvSpPr>
        <p:spPr/>
        <p:txBody>
          <a:bodyPr/>
          <a:lstStyle/>
          <a:p>
            <a:r>
              <a:rPr lang="en-US" dirty="0" smtClean="0"/>
              <a:t>Experiential Avoidance</a:t>
            </a:r>
          </a:p>
          <a:p>
            <a:pPr lvl="1"/>
            <a:r>
              <a:rPr lang="en-US" sz="2000" dirty="0" smtClean="0"/>
              <a:t>Attempts to avoid chronic pain and to </a:t>
            </a:r>
          </a:p>
          <a:p>
            <a:pPr lvl="1">
              <a:buNone/>
            </a:pPr>
            <a:r>
              <a:rPr lang="en-US" sz="2000" dirty="0" smtClean="0"/>
              <a:t>escape from it leads to more pain and suffering.</a:t>
            </a:r>
          </a:p>
          <a:p>
            <a:pPr lvl="1">
              <a:buNone/>
            </a:pPr>
            <a:endParaRPr lang="en-US" dirty="0" smtClean="0"/>
          </a:p>
          <a:p>
            <a:r>
              <a:rPr lang="en-US" dirty="0" smtClean="0"/>
              <a:t>Pain versus Suffering</a:t>
            </a:r>
          </a:p>
          <a:p>
            <a:pPr lvl="1"/>
            <a:r>
              <a:rPr lang="en-US" sz="2000" dirty="0" smtClean="0"/>
              <a:t>Important difference between attempting to avoid acute injury and avoiding feelings and thoughts related to chronic conditions.</a:t>
            </a:r>
          </a:p>
          <a:p>
            <a:pPr lvl="1"/>
            <a:r>
              <a:rPr lang="en-US" sz="2000" dirty="0" smtClean="0"/>
              <a:t>Avoiding the first is necessary for survival.  Avoiding the second can seriously impair life.</a:t>
            </a:r>
          </a:p>
          <a:p>
            <a:pPr lvl="1"/>
            <a:r>
              <a:rPr lang="en-US" sz="2000" dirty="0" smtClean="0"/>
              <a:t>Pain turns into suffering without acceptance.</a:t>
            </a:r>
          </a:p>
          <a:p>
            <a:pPr lvl="1">
              <a:buNone/>
            </a:pPr>
            <a:r>
              <a:rPr lang="en-US" sz="2000" dirty="0" smtClean="0"/>
              <a:t>				</a:t>
            </a:r>
            <a:endParaRPr lang="en-US" sz="1200" dirty="0"/>
          </a:p>
        </p:txBody>
      </p:sp>
      <p:pic>
        <p:nvPicPr>
          <p:cNvPr id="4" name="Picture 3" descr="ACT manual pic.jpg"/>
          <p:cNvPicPr>
            <a:picLocks noChangeAspect="1"/>
          </p:cNvPicPr>
          <p:nvPr/>
        </p:nvPicPr>
        <p:blipFill>
          <a:blip r:embed="rId3" cstate="print"/>
          <a:stretch>
            <a:fillRect/>
          </a:stretch>
        </p:blipFill>
        <p:spPr>
          <a:xfrm>
            <a:off x="7010400" y="1295400"/>
            <a:ext cx="1674564" cy="2171700"/>
          </a:xfrm>
          <a:prstGeom prst="rect">
            <a:avLst/>
          </a:prstGeom>
        </p:spPr>
      </p:pic>
      <p:sp>
        <p:nvSpPr>
          <p:cNvPr id="5" name="TextBox 4"/>
          <p:cNvSpPr txBox="1"/>
          <p:nvPr/>
        </p:nvSpPr>
        <p:spPr>
          <a:xfrm>
            <a:off x="6705600" y="3581401"/>
            <a:ext cx="2438400" cy="307777"/>
          </a:xfrm>
          <a:prstGeom prst="rect">
            <a:avLst/>
          </a:prstGeom>
          <a:noFill/>
        </p:spPr>
        <p:txBody>
          <a:bodyPr wrap="square" rtlCol="0">
            <a:spAutoFit/>
          </a:bodyPr>
          <a:lstStyle/>
          <a:p>
            <a:r>
              <a:rPr lang="en-US" sz="1400" dirty="0" smtClean="0"/>
              <a:t>   (Dahl &amp; Lundgren, 2006)</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for Chronic Pain</a:t>
            </a:r>
            <a:endParaRPr lang="en-US" dirty="0"/>
          </a:p>
        </p:txBody>
      </p:sp>
      <p:sp>
        <p:nvSpPr>
          <p:cNvPr id="3" name="Content Placeholder 2"/>
          <p:cNvSpPr>
            <a:spLocks noGrp="1"/>
          </p:cNvSpPr>
          <p:nvPr>
            <p:ph idx="1"/>
          </p:nvPr>
        </p:nvSpPr>
        <p:spPr/>
        <p:txBody>
          <a:bodyPr/>
          <a:lstStyle/>
          <a:p>
            <a:r>
              <a:rPr lang="en-US" dirty="0" smtClean="0"/>
              <a:t>Group-based sessions</a:t>
            </a:r>
          </a:p>
          <a:p>
            <a:pPr>
              <a:buNone/>
            </a:pPr>
            <a:endParaRPr lang="en-US" dirty="0" smtClean="0"/>
          </a:p>
          <a:p>
            <a:pPr lvl="1"/>
            <a:r>
              <a:rPr lang="en-US" sz="2200" dirty="0" smtClean="0"/>
              <a:t>What is pain?  What is ACT?</a:t>
            </a:r>
          </a:p>
          <a:p>
            <a:pPr lvl="1"/>
            <a:r>
              <a:rPr lang="en-US" sz="2200" dirty="0" smtClean="0"/>
              <a:t>Controlling pain is not the answer</a:t>
            </a:r>
          </a:p>
          <a:p>
            <a:pPr lvl="1"/>
            <a:r>
              <a:rPr lang="en-US" sz="2200" dirty="0" smtClean="0"/>
              <a:t>What do you value?</a:t>
            </a:r>
          </a:p>
          <a:p>
            <a:pPr lvl="1"/>
            <a:r>
              <a:rPr lang="en-US" sz="2200" dirty="0" smtClean="0"/>
              <a:t>Cognitive </a:t>
            </a:r>
            <a:r>
              <a:rPr lang="en-US" sz="2200" dirty="0" err="1" smtClean="0"/>
              <a:t>defusion</a:t>
            </a:r>
            <a:endParaRPr lang="en-US" sz="2200" dirty="0" smtClean="0"/>
          </a:p>
          <a:p>
            <a:pPr lvl="1"/>
            <a:r>
              <a:rPr lang="en-US" sz="2200" dirty="0" smtClean="0"/>
              <a:t>Mindfulness/sitting CD</a:t>
            </a:r>
          </a:p>
          <a:p>
            <a:pPr lvl="1"/>
            <a:r>
              <a:rPr lang="en-US" sz="2200" dirty="0" smtClean="0"/>
              <a:t>Acceptance/willingness</a:t>
            </a:r>
          </a:p>
          <a:p>
            <a:pPr lvl="1"/>
            <a:r>
              <a:rPr lang="en-US" sz="2200" dirty="0" smtClean="0"/>
              <a:t>Committed action</a:t>
            </a:r>
          </a:p>
          <a:p>
            <a:pPr lvl="1"/>
            <a:r>
              <a:rPr lang="en-US" sz="2200" dirty="0" smtClean="0"/>
              <a:t>What’s holding you back?</a:t>
            </a:r>
            <a:endParaRPr lang="en-US"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Pacing of Activity</a:t>
            </a:r>
            <a:endParaRPr lang="en-US" dirty="0"/>
          </a:p>
        </p:txBody>
      </p:sp>
      <p:graphicFrame>
        <p:nvGraphicFramePr>
          <p:cNvPr id="4" name="Content Placeholder 3"/>
          <p:cNvGraphicFramePr>
            <a:graphicFrameLocks noGrp="1"/>
          </p:cNvGraphicFramePr>
          <p:nvPr>
            <p:ph idx="1"/>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Problem</a:t>
            </a:r>
            <a:endParaRPr lang="en-US" dirty="0"/>
          </a:p>
        </p:txBody>
      </p:sp>
      <p:sp>
        <p:nvSpPr>
          <p:cNvPr id="3" name="Content Placeholder 2"/>
          <p:cNvSpPr>
            <a:spLocks noGrp="1"/>
          </p:cNvSpPr>
          <p:nvPr>
            <p:ph idx="1"/>
          </p:nvPr>
        </p:nvSpPr>
        <p:spPr/>
        <p:txBody>
          <a:bodyPr/>
          <a:lstStyle/>
          <a:p>
            <a:pPr>
              <a:buNone/>
            </a:pPr>
            <a:endParaRPr lang="en-US" dirty="0" smtClean="0"/>
          </a:p>
          <a:p>
            <a:r>
              <a:rPr lang="en-US" sz="2800" dirty="0" smtClean="0"/>
              <a:t>Definition of chronic pain: unpleasant sensory </a:t>
            </a:r>
            <a:r>
              <a:rPr lang="en-US" sz="2800" u="sng" dirty="0" smtClean="0"/>
              <a:t>and</a:t>
            </a:r>
            <a:r>
              <a:rPr lang="en-US" sz="2800" dirty="0" smtClean="0"/>
              <a:t> emotional experience lasting &gt;6 months</a:t>
            </a:r>
          </a:p>
          <a:p>
            <a:pPr>
              <a:buNone/>
            </a:pPr>
            <a:endParaRPr lang="en-US" dirty="0" smtClean="0"/>
          </a:p>
          <a:p>
            <a:r>
              <a:rPr lang="en-US" sz="2800" dirty="0" smtClean="0"/>
              <a:t>Chronic pain is multifactorial; management requires a multidimensional, interdisciplinary approach</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 of Activity</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Makes sense to move less with acute pain for healing to occur.</a:t>
            </a:r>
          </a:p>
          <a:p>
            <a:endParaRPr lang="en-US" sz="2400" dirty="0" smtClean="0"/>
          </a:p>
          <a:p>
            <a:r>
              <a:rPr lang="en-US" sz="2400" dirty="0" smtClean="0"/>
              <a:t>Less movement with chronic pain results in avoidance, </a:t>
            </a:r>
            <a:r>
              <a:rPr lang="en-US" sz="2400" dirty="0" err="1" smtClean="0"/>
              <a:t>hypervigilence</a:t>
            </a:r>
            <a:r>
              <a:rPr lang="en-US" sz="2400" dirty="0" smtClean="0"/>
              <a:t>, muscle reactivity, and depression (chronic avoidance of valued activities).</a:t>
            </a:r>
          </a:p>
          <a:p>
            <a:pPr>
              <a:buNone/>
            </a:pPr>
            <a:endParaRPr lang="en-US" sz="2400" dirty="0" smtClean="0"/>
          </a:p>
          <a:p>
            <a:r>
              <a:rPr lang="en-US" sz="2400" dirty="0" smtClean="0"/>
              <a:t>Answer is finding a “balance” between activity and rest.</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 of Activity</a:t>
            </a:r>
            <a:endParaRPr lang="en-US" dirty="0"/>
          </a:p>
        </p:txBody>
      </p:sp>
      <p:sp>
        <p:nvSpPr>
          <p:cNvPr id="3" name="Content Placeholder 2"/>
          <p:cNvSpPr>
            <a:spLocks noGrp="1"/>
          </p:cNvSpPr>
          <p:nvPr>
            <p:ph idx="1"/>
          </p:nvPr>
        </p:nvSpPr>
        <p:spPr/>
        <p:txBody>
          <a:bodyPr/>
          <a:lstStyle/>
          <a:p>
            <a:r>
              <a:rPr lang="en-US" dirty="0" smtClean="0"/>
              <a:t>Change view of activity from “must or should” to “want or choice”</a:t>
            </a:r>
          </a:p>
          <a:p>
            <a:endParaRPr lang="en-US" dirty="0"/>
          </a:p>
          <a:p>
            <a:r>
              <a:rPr lang="en-US" dirty="0" smtClean="0"/>
              <a:t>Change view of days from “good or bad” to “easy or challenging”</a:t>
            </a: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Pacing and Activity</a:t>
            </a:r>
            <a:endParaRPr lang="en-US" dirty="0"/>
          </a:p>
        </p:txBody>
      </p:sp>
      <p:sp>
        <p:nvSpPr>
          <p:cNvPr id="3" name="Content Placeholder 2"/>
          <p:cNvSpPr>
            <a:spLocks noGrp="1"/>
          </p:cNvSpPr>
          <p:nvPr>
            <p:ph idx="1"/>
          </p:nvPr>
        </p:nvSpPr>
        <p:spPr/>
        <p:txBody>
          <a:bodyPr/>
          <a:lstStyle/>
          <a:p>
            <a:pPr algn="ctr"/>
            <a:r>
              <a:rPr lang="en-US" sz="2800" dirty="0" smtClean="0"/>
              <a:t>Pacing Activities Worksheet</a:t>
            </a:r>
          </a:p>
          <a:p>
            <a:pPr algn="ctr"/>
            <a:endParaRPr lang="en-US" sz="2800" dirty="0" smtClean="0"/>
          </a:p>
          <a:p>
            <a:r>
              <a:rPr lang="en-US" sz="2000" dirty="0" smtClean="0"/>
              <a:t>“Review as many daily activities as you can and fill out the activity list below, noting your baseline pain and the number of minutes you can engage in each activity before your pain sensation increases 1-2 points (“uptime”).  Then change activities for long enough to allow the pain sensation to decrease to baseline, and note the number of minutes this requires (“downtime”).  Use a scale of 0 to 10.  Reassess monthly as you progress.  Here is an example:</a:t>
            </a:r>
          </a:p>
          <a:p>
            <a:endParaRPr lang="en-US" sz="2000" dirty="0"/>
          </a:p>
          <a:p>
            <a:r>
              <a:rPr lang="en-US" sz="1300" u="sng" dirty="0">
                <a:solidFill>
                  <a:schemeClr val="tx1"/>
                </a:solidFill>
                <a:latin typeface="+mn-lt"/>
                <a:ea typeface="+mn-ea"/>
                <a:cs typeface="+mn-cs"/>
              </a:rPr>
              <a:t>Activity during </a:t>
            </a:r>
            <a:r>
              <a:rPr lang="en-US" sz="1300" u="sng" dirty="0" smtClean="0">
                <a:solidFill>
                  <a:schemeClr val="tx1"/>
                </a:solidFill>
                <a:latin typeface="+mn-lt"/>
                <a:ea typeface="+mn-ea"/>
                <a:cs typeface="+mn-cs"/>
              </a:rPr>
              <a:t>uptime </a:t>
            </a:r>
            <a:r>
              <a:rPr lang="en-US" sz="1300" dirty="0"/>
              <a:t> </a:t>
            </a:r>
            <a:r>
              <a:rPr lang="en-US" sz="1300" dirty="0" smtClean="0"/>
              <a:t>       </a:t>
            </a:r>
            <a:r>
              <a:rPr lang="en-US" sz="1300" u="sng" dirty="0" err="1" smtClean="0">
                <a:solidFill>
                  <a:schemeClr val="tx1"/>
                </a:solidFill>
                <a:latin typeface="+mn-lt"/>
                <a:ea typeface="+mn-ea"/>
                <a:cs typeface="+mn-cs"/>
              </a:rPr>
              <a:t>Uptime</a:t>
            </a:r>
            <a:r>
              <a:rPr lang="en-US" sz="1300" u="sng" dirty="0" smtClean="0">
                <a:solidFill>
                  <a:schemeClr val="tx1"/>
                </a:solidFill>
                <a:latin typeface="+mn-lt"/>
                <a:ea typeface="+mn-ea"/>
                <a:cs typeface="+mn-cs"/>
              </a:rPr>
              <a:t> </a:t>
            </a:r>
            <a:r>
              <a:rPr lang="en-US" sz="1300" u="sng" dirty="0">
                <a:solidFill>
                  <a:schemeClr val="tx1"/>
                </a:solidFill>
                <a:latin typeface="+mn-lt"/>
                <a:ea typeface="+mn-ea"/>
                <a:cs typeface="+mn-cs"/>
              </a:rPr>
              <a:t>(</a:t>
            </a:r>
            <a:r>
              <a:rPr lang="en-US" sz="1300" u="sng" dirty="0" smtClean="0">
                <a:solidFill>
                  <a:schemeClr val="tx1"/>
                </a:solidFill>
                <a:latin typeface="+mn-lt"/>
                <a:ea typeface="+mn-ea"/>
                <a:cs typeface="+mn-cs"/>
              </a:rPr>
              <a:t>minutes) </a:t>
            </a:r>
            <a:r>
              <a:rPr lang="en-US" sz="1300" dirty="0"/>
              <a:t> </a:t>
            </a:r>
            <a:r>
              <a:rPr lang="en-US" sz="1300" dirty="0" smtClean="0"/>
              <a:t>        </a:t>
            </a:r>
            <a:r>
              <a:rPr lang="en-US" sz="1300" u="sng" dirty="0" smtClean="0">
                <a:solidFill>
                  <a:schemeClr val="tx1"/>
                </a:solidFill>
                <a:latin typeface="+mn-lt"/>
                <a:ea typeface="+mn-ea"/>
                <a:cs typeface="+mn-cs"/>
              </a:rPr>
              <a:t>Downtime </a:t>
            </a:r>
            <a:r>
              <a:rPr lang="en-US" sz="1300" u="sng" dirty="0">
                <a:solidFill>
                  <a:schemeClr val="tx1"/>
                </a:solidFill>
                <a:latin typeface="+mn-lt"/>
                <a:ea typeface="+mn-ea"/>
                <a:cs typeface="+mn-cs"/>
              </a:rPr>
              <a:t>(</a:t>
            </a:r>
            <a:r>
              <a:rPr lang="en-US" sz="1300" u="sng" dirty="0" smtClean="0">
                <a:solidFill>
                  <a:schemeClr val="tx1"/>
                </a:solidFill>
                <a:latin typeface="+mn-lt"/>
                <a:ea typeface="+mn-ea"/>
                <a:cs typeface="+mn-cs"/>
              </a:rPr>
              <a:t>minutes)</a:t>
            </a:r>
            <a:r>
              <a:rPr lang="en-US" sz="1300" dirty="0"/>
              <a:t> </a:t>
            </a:r>
            <a:r>
              <a:rPr lang="en-US" sz="1300" dirty="0" smtClean="0"/>
              <a:t>               </a:t>
            </a:r>
            <a:r>
              <a:rPr lang="en-US" sz="1300" u="sng" dirty="0" smtClean="0">
                <a:solidFill>
                  <a:schemeClr val="tx1"/>
                </a:solidFill>
                <a:latin typeface="+mn-lt"/>
                <a:ea typeface="+mn-ea"/>
                <a:cs typeface="+mn-cs"/>
              </a:rPr>
              <a:t>Activity </a:t>
            </a:r>
            <a:r>
              <a:rPr lang="en-US" sz="1300" u="sng" dirty="0">
                <a:solidFill>
                  <a:schemeClr val="tx1"/>
                </a:solidFill>
                <a:latin typeface="+mn-lt"/>
                <a:ea typeface="+mn-ea"/>
                <a:cs typeface="+mn-cs"/>
              </a:rPr>
              <a:t>during downtime</a:t>
            </a:r>
          </a:p>
          <a:p>
            <a:r>
              <a:rPr lang="en-US" sz="1300" i="1" dirty="0">
                <a:solidFill>
                  <a:schemeClr val="tx1"/>
                </a:solidFill>
                <a:latin typeface="+mn-lt"/>
                <a:ea typeface="+mn-ea"/>
                <a:cs typeface="+mn-cs"/>
              </a:rPr>
              <a:t>Washing </a:t>
            </a:r>
            <a:r>
              <a:rPr lang="en-US" sz="1300" i="1" dirty="0" smtClean="0">
                <a:solidFill>
                  <a:schemeClr val="tx1"/>
                </a:solidFill>
                <a:latin typeface="+mn-lt"/>
                <a:ea typeface="+mn-ea"/>
                <a:cs typeface="+mn-cs"/>
              </a:rPr>
              <a:t>dishes	          10 minutes	        15 minutes	                Talk </a:t>
            </a:r>
            <a:r>
              <a:rPr lang="en-US" sz="1300" i="1" dirty="0">
                <a:solidFill>
                  <a:schemeClr val="tx1"/>
                </a:solidFill>
                <a:latin typeface="+mn-lt"/>
                <a:ea typeface="+mn-ea"/>
                <a:cs typeface="+mn-cs"/>
              </a:rPr>
              <a:t>to a friend on </a:t>
            </a:r>
            <a:r>
              <a:rPr lang="en-US" sz="1300" i="1" dirty="0" smtClean="0">
                <a:solidFill>
                  <a:schemeClr val="tx1"/>
                </a:solidFill>
                <a:latin typeface="+mn-lt"/>
                <a:ea typeface="+mn-ea"/>
                <a:cs typeface="+mn-cs"/>
              </a:rPr>
              <a:t>the</a:t>
            </a:r>
          </a:p>
          <a:p>
            <a:pPr>
              <a:buNone/>
            </a:pPr>
            <a:r>
              <a:rPr lang="en-US" sz="1300" i="1" dirty="0"/>
              <a:t>	</a:t>
            </a:r>
            <a:r>
              <a:rPr lang="en-US" sz="1300" i="1" dirty="0" smtClean="0">
                <a:solidFill>
                  <a:schemeClr val="tx1"/>
                </a:solidFill>
                <a:latin typeface="+mn-lt"/>
                <a:ea typeface="+mn-ea"/>
                <a:cs typeface="+mn-cs"/>
              </a:rPr>
              <a:t> 						                phone</a:t>
            </a:r>
            <a:r>
              <a:rPr lang="en-US" sz="1300" i="1" dirty="0">
                <a:solidFill>
                  <a:schemeClr val="tx1"/>
                </a:solidFill>
                <a:latin typeface="+mn-lt"/>
                <a:ea typeface="+mn-ea"/>
                <a:cs typeface="+mn-cs"/>
              </a:rPr>
              <a:t>, read, listen </a:t>
            </a:r>
            <a:r>
              <a:rPr lang="en-US" sz="1300" i="1" dirty="0" smtClean="0">
                <a:solidFill>
                  <a:schemeClr val="tx1"/>
                </a:solidFill>
                <a:latin typeface="+mn-lt"/>
                <a:ea typeface="+mn-ea"/>
                <a:cs typeface="+mn-cs"/>
              </a:rPr>
              <a:t>to</a:t>
            </a:r>
          </a:p>
          <a:p>
            <a:pPr>
              <a:buNone/>
            </a:pPr>
            <a:r>
              <a:rPr lang="en-US" sz="1300" i="1" dirty="0" smtClean="0">
                <a:solidFill>
                  <a:schemeClr val="tx1"/>
                </a:solidFill>
                <a:latin typeface="+mn-lt"/>
                <a:ea typeface="+mn-ea"/>
                <a:cs typeface="+mn-cs"/>
              </a:rPr>
              <a:t>							                Breath-Sync </a:t>
            </a:r>
            <a:r>
              <a:rPr lang="en-US" sz="1300" i="1" dirty="0">
                <a:solidFill>
                  <a:schemeClr val="tx1"/>
                </a:solidFill>
                <a:latin typeface="+mn-lt"/>
                <a:ea typeface="+mn-ea"/>
                <a:cs typeface="+mn-cs"/>
              </a:rPr>
              <a:t>CD</a:t>
            </a:r>
            <a:endParaRPr lang="en-US" sz="1300" dirty="0">
              <a:solidFill>
                <a:schemeClr val="tx1"/>
              </a:solidFill>
              <a:latin typeface="+mn-lt"/>
              <a:ea typeface="+mn-ea"/>
              <a:cs typeface="+mn-cs"/>
            </a:endParaRPr>
          </a:p>
          <a:p>
            <a:endParaRPr lang="en-US" sz="2000" dirty="0" smtClean="0"/>
          </a:p>
          <a:p>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Results: Data Screening</a:t>
            </a:r>
            <a:endParaRPr lang="en-US" sz="3600" dirty="0"/>
          </a:p>
        </p:txBody>
      </p:sp>
      <p:sp>
        <p:nvSpPr>
          <p:cNvPr id="3" name="Content Placeholder 2"/>
          <p:cNvSpPr>
            <a:spLocks noGrp="1"/>
          </p:cNvSpPr>
          <p:nvPr>
            <p:ph idx="1"/>
          </p:nvPr>
        </p:nvSpPr>
        <p:spPr/>
        <p:txBody>
          <a:bodyPr/>
          <a:lstStyle/>
          <a:p>
            <a:endParaRPr lang="en-US" sz="1800" dirty="0" smtClean="0"/>
          </a:p>
          <a:p>
            <a:pPr>
              <a:buNone/>
            </a:pPr>
            <a:endParaRPr lang="en-US" sz="1800" dirty="0" smtClean="0"/>
          </a:p>
          <a:p>
            <a:r>
              <a:rPr lang="en-US" sz="2400" dirty="0" smtClean="0"/>
              <a:t>Initial sample of 27 screened for participation criteria and study completion. </a:t>
            </a:r>
          </a:p>
          <a:p>
            <a:pPr lvl="1"/>
            <a:r>
              <a:rPr lang="en-US" sz="2400" dirty="0" smtClean="0"/>
              <a:t>1 case removed due to incomplete data </a:t>
            </a:r>
          </a:p>
          <a:p>
            <a:pPr lvl="1"/>
            <a:r>
              <a:rPr lang="en-US" sz="2400" dirty="0" smtClean="0"/>
              <a:t>Attrition </a:t>
            </a:r>
            <a:r>
              <a:rPr lang="en-US" sz="2400" dirty="0" smtClean="0">
                <a:sym typeface="Wingdings" pitchFamily="2" charset="2"/>
              </a:rPr>
              <a:t></a:t>
            </a:r>
            <a:r>
              <a:rPr lang="en-US" sz="2400" dirty="0" smtClean="0"/>
              <a:t> Across cohorts: 1 + 4 + 2, respectively</a:t>
            </a:r>
          </a:p>
          <a:p>
            <a:pPr marL="585216" lvl="1" indent="0">
              <a:buNone/>
            </a:pPr>
            <a:endParaRPr lang="en-US" sz="2400" dirty="0" smtClean="0"/>
          </a:p>
          <a:p>
            <a:r>
              <a:rPr lang="en-US" sz="2400" dirty="0" smtClean="0"/>
              <a:t>Remaining 20 reviewed for influence of missing data, outliers, and case leverage</a:t>
            </a:r>
          </a:p>
          <a:p>
            <a:pPr marL="585216" lvl="1" indent="0">
              <a:buNone/>
            </a:pPr>
            <a:endParaRPr lang="en-US" sz="1800" dirty="0" smtClean="0"/>
          </a:p>
          <a:p>
            <a:r>
              <a:rPr lang="en-US" sz="1800" dirty="0" smtClean="0"/>
              <a:t> </a:t>
            </a:r>
            <a:r>
              <a:rPr lang="en-US" sz="2400" u="sng" dirty="0" smtClean="0"/>
              <a:t>Final sample: n = 20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Results: Sample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85739389"/>
              </p:ext>
            </p:extLst>
          </p:nvPr>
        </p:nvGraphicFramePr>
        <p:xfrm>
          <a:off x="2057400" y="2209800"/>
          <a:ext cx="5029200" cy="3268912"/>
        </p:xfrm>
        <a:graphic>
          <a:graphicData uri="http://schemas.openxmlformats.org/drawingml/2006/table">
            <a:tbl>
              <a:tblPr firstRow="1" bandRow="1">
                <a:tableStyleId>{5C22544A-7EE6-4342-B048-85BDC9FD1C3A}</a:tableStyleId>
              </a:tblPr>
              <a:tblGrid>
                <a:gridCol w="1219200"/>
                <a:gridCol w="2133600"/>
                <a:gridCol w="1676400"/>
              </a:tblGrid>
              <a:tr h="396870">
                <a:tc gridSpan="2">
                  <a:txBody>
                    <a:bodyPr/>
                    <a:lstStyle/>
                    <a:p>
                      <a:r>
                        <a:rPr lang="en-US" dirty="0" smtClean="0"/>
                        <a:t>n</a:t>
                      </a:r>
                      <a:r>
                        <a:rPr lang="en-US" smtClean="0"/>
                        <a:t> </a:t>
                      </a:r>
                      <a:r>
                        <a:rPr lang="en-US" dirty="0" smtClean="0"/>
                        <a:t>=</a:t>
                      </a:r>
                      <a:r>
                        <a:rPr lang="en-US" baseline="0" dirty="0" smtClean="0"/>
                        <a:t> 20</a:t>
                      </a:r>
                      <a:endParaRPr lang="en-US" dirty="0"/>
                    </a:p>
                  </a:txBody>
                  <a:tcPr>
                    <a:solidFill>
                      <a:schemeClr val="bg1">
                        <a:lumMod val="60000"/>
                        <a:lumOff val="40000"/>
                      </a:schemeClr>
                    </a:solidFill>
                  </a:tcPr>
                </a:tc>
                <a:tc hMerge="1">
                  <a:txBody>
                    <a:bodyPr/>
                    <a:lstStyle/>
                    <a:p>
                      <a:endParaRPr lang="en-US" dirty="0"/>
                    </a:p>
                  </a:txBody>
                  <a:tcPr/>
                </a:tc>
                <a:tc>
                  <a:txBody>
                    <a:bodyPr/>
                    <a:lstStyle/>
                    <a:p>
                      <a:pPr algn="ctr"/>
                      <a:r>
                        <a:rPr lang="en-US" dirty="0" smtClean="0"/>
                        <a:t>% sample</a:t>
                      </a:r>
                      <a:endParaRPr lang="en-US" dirty="0"/>
                    </a:p>
                  </a:txBody>
                  <a:tcPr>
                    <a:solidFill>
                      <a:schemeClr val="bg1">
                        <a:lumMod val="60000"/>
                        <a:lumOff val="40000"/>
                      </a:schemeClr>
                    </a:solidFill>
                  </a:tcPr>
                </a:tc>
              </a:tr>
              <a:tr h="370586">
                <a:tc>
                  <a:txBody>
                    <a:bodyPr/>
                    <a:lstStyle/>
                    <a:p>
                      <a:r>
                        <a:rPr lang="en-US" dirty="0" smtClean="0"/>
                        <a:t>Sex</a:t>
                      </a:r>
                      <a:endParaRPr lang="en-US" dirty="0"/>
                    </a:p>
                  </a:txBody>
                  <a:tcPr/>
                </a:tc>
                <a:tc>
                  <a:txBody>
                    <a:bodyPr/>
                    <a:lstStyle/>
                    <a:p>
                      <a:endParaRPr lang="en-US"/>
                    </a:p>
                  </a:txBody>
                  <a:tcPr/>
                </a:tc>
                <a:tc>
                  <a:txBody>
                    <a:bodyPr/>
                    <a:lstStyle/>
                    <a:p>
                      <a:endParaRPr lang="en-US"/>
                    </a:p>
                  </a:txBody>
                  <a:tcPr/>
                </a:tc>
              </a:tr>
              <a:tr h="370586">
                <a:tc>
                  <a:txBody>
                    <a:bodyPr/>
                    <a:lstStyle/>
                    <a:p>
                      <a:endParaRPr lang="en-US" dirty="0"/>
                    </a:p>
                  </a:txBody>
                  <a:tcPr/>
                </a:tc>
                <a:tc>
                  <a:txBody>
                    <a:bodyPr/>
                    <a:lstStyle/>
                    <a:p>
                      <a:r>
                        <a:rPr lang="en-US" dirty="0" smtClean="0"/>
                        <a:t>Male</a:t>
                      </a:r>
                      <a:endParaRPr lang="en-US" dirty="0"/>
                    </a:p>
                  </a:txBody>
                  <a:tcPr/>
                </a:tc>
                <a:tc>
                  <a:txBody>
                    <a:bodyPr/>
                    <a:lstStyle/>
                    <a:p>
                      <a:pPr algn="ctr"/>
                      <a:r>
                        <a:rPr lang="en-US" dirty="0" smtClean="0"/>
                        <a:t>70%</a:t>
                      </a:r>
                      <a:endParaRPr lang="en-US" dirty="0"/>
                    </a:p>
                  </a:txBody>
                  <a:tcPr/>
                </a:tc>
              </a:tr>
              <a:tr h="370586">
                <a:tc>
                  <a:txBody>
                    <a:bodyPr/>
                    <a:lstStyle/>
                    <a:p>
                      <a:endParaRPr lang="en-US"/>
                    </a:p>
                  </a:txBody>
                  <a:tcPr/>
                </a:tc>
                <a:tc>
                  <a:txBody>
                    <a:bodyPr/>
                    <a:lstStyle/>
                    <a:p>
                      <a:r>
                        <a:rPr lang="en-US" dirty="0" smtClean="0"/>
                        <a:t>Female</a:t>
                      </a:r>
                      <a:endParaRPr lang="en-US" dirty="0"/>
                    </a:p>
                  </a:txBody>
                  <a:tcPr/>
                </a:tc>
                <a:tc>
                  <a:txBody>
                    <a:bodyPr/>
                    <a:lstStyle/>
                    <a:p>
                      <a:pPr algn="ctr"/>
                      <a:r>
                        <a:rPr lang="en-US" dirty="0" smtClean="0"/>
                        <a:t>30%</a:t>
                      </a:r>
                      <a:endParaRPr lang="en-US" dirty="0"/>
                    </a:p>
                  </a:txBody>
                  <a:tcPr/>
                </a:tc>
              </a:tr>
              <a:tr h="370586">
                <a:tc>
                  <a:txBody>
                    <a:bodyPr/>
                    <a:lstStyle/>
                    <a:p>
                      <a:r>
                        <a:rPr lang="en-US" dirty="0" smtClean="0"/>
                        <a:t>Ethnicity</a:t>
                      </a:r>
                      <a:endParaRPr lang="en-US" dirty="0"/>
                    </a:p>
                  </a:txBody>
                  <a:tcPr/>
                </a:tc>
                <a:tc>
                  <a:txBody>
                    <a:bodyPr/>
                    <a:lstStyle/>
                    <a:p>
                      <a:endParaRPr lang="en-US"/>
                    </a:p>
                  </a:txBody>
                  <a:tcPr/>
                </a:tc>
                <a:tc>
                  <a:txBody>
                    <a:bodyPr/>
                    <a:lstStyle/>
                    <a:p>
                      <a:endParaRPr lang="en-US"/>
                    </a:p>
                  </a:txBody>
                  <a:tcPr/>
                </a:tc>
              </a:tr>
              <a:tr h="370586">
                <a:tc>
                  <a:txBody>
                    <a:bodyPr/>
                    <a:lstStyle/>
                    <a:p>
                      <a:endParaRPr lang="en-US" dirty="0"/>
                    </a:p>
                  </a:txBody>
                  <a:tcPr/>
                </a:tc>
                <a:tc>
                  <a:txBody>
                    <a:bodyPr/>
                    <a:lstStyle/>
                    <a:p>
                      <a:r>
                        <a:rPr lang="en-US" dirty="0" smtClean="0"/>
                        <a:t>Caucasian</a:t>
                      </a:r>
                      <a:endParaRPr lang="en-US" dirty="0"/>
                    </a:p>
                  </a:txBody>
                  <a:tcPr/>
                </a:tc>
                <a:tc>
                  <a:txBody>
                    <a:bodyPr/>
                    <a:lstStyle/>
                    <a:p>
                      <a:pPr algn="ctr"/>
                      <a:r>
                        <a:rPr lang="en-US" dirty="0" smtClean="0"/>
                        <a:t>65%</a:t>
                      </a:r>
                      <a:endParaRPr lang="en-US" dirty="0"/>
                    </a:p>
                  </a:txBody>
                  <a:tcPr/>
                </a:tc>
              </a:tr>
              <a:tr h="370586">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2"/>
                          </a:solidFill>
                          <a:effectLst/>
                          <a:latin typeface="+mn-lt"/>
                          <a:ea typeface="+mn-ea"/>
                          <a:cs typeface="+mn-cs"/>
                        </a:rPr>
                        <a:t>Hispanic/Latino</a:t>
                      </a:r>
                      <a:endParaRPr lang="en-US" dirty="0" smtClean="0">
                        <a:solidFill>
                          <a:schemeClr val="bg2"/>
                        </a:solidFill>
                      </a:endParaRPr>
                    </a:p>
                  </a:txBody>
                  <a:tcPr/>
                </a:tc>
                <a:tc>
                  <a:txBody>
                    <a:bodyPr/>
                    <a:lstStyle/>
                    <a:p>
                      <a:pPr algn="ctr"/>
                      <a:r>
                        <a:rPr lang="en-US" dirty="0" smtClean="0"/>
                        <a:t>20%</a:t>
                      </a:r>
                      <a:endParaRPr lang="en-US" dirty="0"/>
                    </a:p>
                  </a:txBody>
                  <a:tcPr/>
                </a:tc>
              </a:tr>
              <a:tr h="648526">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2"/>
                          </a:solidFill>
                          <a:effectLst/>
                          <a:latin typeface="+mn-lt"/>
                          <a:ea typeface="+mn-ea"/>
                          <a:cs typeface="+mn-cs"/>
                        </a:rPr>
                        <a:t>Black/African American</a:t>
                      </a:r>
                      <a:endParaRPr lang="en-US" dirty="0" smtClean="0">
                        <a:solidFill>
                          <a:schemeClr val="bg2"/>
                        </a:solidFill>
                      </a:endParaRPr>
                    </a:p>
                  </a:txBody>
                  <a:tcPr/>
                </a:tc>
                <a:tc>
                  <a:txBody>
                    <a:bodyPr/>
                    <a:lstStyle/>
                    <a:p>
                      <a:pPr algn="ctr"/>
                      <a:r>
                        <a:rPr lang="en-US" dirty="0" smtClean="0"/>
                        <a:t>15%</a:t>
                      </a:r>
                      <a:endParaRPr lang="en-US"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xmlns="" val="2275267304"/>
              </p:ext>
            </p:extLst>
          </p:nvPr>
        </p:nvGraphicFramePr>
        <p:xfrm>
          <a:off x="2514600" y="1143000"/>
          <a:ext cx="4038600" cy="754380"/>
        </p:xfrm>
        <a:graphic>
          <a:graphicData uri="http://schemas.openxmlformats.org/drawingml/2006/table">
            <a:tbl>
              <a:tblPr firstRow="1" bandRow="1">
                <a:tableStyleId>{5C22544A-7EE6-4342-B048-85BDC9FD1C3A}</a:tableStyleId>
              </a:tblPr>
              <a:tblGrid>
                <a:gridCol w="1009650"/>
                <a:gridCol w="1009650"/>
                <a:gridCol w="1009650"/>
                <a:gridCol w="1009650"/>
              </a:tblGrid>
              <a:tr h="377190">
                <a:tc>
                  <a:txBody>
                    <a:bodyPr/>
                    <a:lstStyle/>
                    <a:p>
                      <a:endParaRPr lang="en-US" dirty="0"/>
                    </a:p>
                  </a:txBody>
                  <a:tcPr>
                    <a:solidFill>
                      <a:schemeClr val="bg1">
                        <a:lumMod val="60000"/>
                        <a:lumOff val="40000"/>
                      </a:schemeClr>
                    </a:solidFill>
                  </a:tcPr>
                </a:tc>
                <a:tc>
                  <a:txBody>
                    <a:bodyPr/>
                    <a:lstStyle/>
                    <a:p>
                      <a:pPr algn="ctr"/>
                      <a:r>
                        <a:rPr lang="en-US" dirty="0" smtClean="0"/>
                        <a:t>Mean</a:t>
                      </a:r>
                      <a:endParaRPr lang="en-US" dirty="0"/>
                    </a:p>
                  </a:txBody>
                  <a:tcPr>
                    <a:solidFill>
                      <a:schemeClr val="bg1">
                        <a:lumMod val="60000"/>
                        <a:lumOff val="40000"/>
                      </a:schemeClr>
                    </a:solidFill>
                  </a:tcPr>
                </a:tc>
                <a:tc>
                  <a:txBody>
                    <a:bodyPr/>
                    <a:lstStyle/>
                    <a:p>
                      <a:pPr algn="ctr"/>
                      <a:r>
                        <a:rPr lang="en-US" dirty="0" smtClean="0"/>
                        <a:t>SD</a:t>
                      </a:r>
                      <a:endParaRPr lang="en-US" dirty="0"/>
                    </a:p>
                  </a:txBody>
                  <a:tcPr>
                    <a:solidFill>
                      <a:schemeClr val="bg1">
                        <a:lumMod val="60000"/>
                        <a:lumOff val="40000"/>
                      </a:schemeClr>
                    </a:solidFill>
                  </a:tcPr>
                </a:tc>
                <a:tc>
                  <a:txBody>
                    <a:bodyPr/>
                    <a:lstStyle/>
                    <a:p>
                      <a:pPr algn="ctr"/>
                      <a:r>
                        <a:rPr lang="en-US" dirty="0" smtClean="0"/>
                        <a:t>Range</a:t>
                      </a:r>
                      <a:endParaRPr lang="en-US" dirty="0"/>
                    </a:p>
                  </a:txBody>
                  <a:tcPr>
                    <a:solidFill>
                      <a:schemeClr val="bg1">
                        <a:lumMod val="60000"/>
                        <a:lumOff val="40000"/>
                      </a:schemeClr>
                    </a:solidFill>
                  </a:tcPr>
                </a:tc>
              </a:tr>
              <a:tr h="377190">
                <a:tc>
                  <a:txBody>
                    <a:bodyPr/>
                    <a:lstStyle/>
                    <a:p>
                      <a:r>
                        <a:rPr lang="en-US" dirty="0" smtClean="0"/>
                        <a:t>Age</a:t>
                      </a:r>
                      <a:endParaRPr lang="en-US" dirty="0"/>
                    </a:p>
                  </a:txBody>
                  <a:tcPr/>
                </a:tc>
                <a:tc>
                  <a:txBody>
                    <a:bodyPr/>
                    <a:lstStyle/>
                    <a:p>
                      <a:pPr algn="ctr"/>
                      <a:r>
                        <a:rPr lang="en-US" dirty="0" smtClean="0"/>
                        <a:t>55.8</a:t>
                      </a:r>
                      <a:endParaRPr lang="en-US" dirty="0"/>
                    </a:p>
                  </a:txBody>
                  <a:tcPr/>
                </a:tc>
                <a:tc>
                  <a:txBody>
                    <a:bodyPr/>
                    <a:lstStyle/>
                    <a:p>
                      <a:pPr algn="ctr"/>
                      <a:r>
                        <a:rPr lang="en-US" dirty="0" smtClean="0"/>
                        <a:t>9.76</a:t>
                      </a:r>
                      <a:endParaRPr lang="en-US" dirty="0"/>
                    </a:p>
                  </a:txBody>
                  <a:tcPr/>
                </a:tc>
                <a:tc>
                  <a:txBody>
                    <a:bodyPr/>
                    <a:lstStyle/>
                    <a:p>
                      <a:pPr algn="ctr"/>
                      <a:r>
                        <a:rPr lang="en-US" dirty="0" smtClean="0"/>
                        <a:t>31-68</a:t>
                      </a:r>
                      <a:endParaRPr lang="en-US" dirty="0"/>
                    </a:p>
                  </a:txBody>
                  <a:tcPr/>
                </a:tc>
              </a:tr>
            </a:tbl>
          </a:graphicData>
        </a:graphic>
      </p:graphicFrame>
    </p:spTree>
    <p:extLst>
      <p:ext uri="{BB962C8B-B14F-4D97-AF65-F5344CB8AC3E}">
        <p14:creationId xmlns:p14="http://schemas.microsoft.com/office/powerpoint/2010/main" xmlns="" val="986533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Results</a:t>
            </a:r>
            <a:endParaRPr lang="en-US" dirty="0"/>
          </a:p>
        </p:txBody>
      </p:sp>
      <p:graphicFrame>
        <p:nvGraphicFramePr>
          <p:cNvPr id="5" name="Content Placeholder 4"/>
          <p:cNvGraphicFramePr>
            <a:graphicFrameLocks noGrp="1"/>
          </p:cNvGraphicFramePr>
          <p:nvPr>
            <p:ph idx="1"/>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Considerations</a:t>
            </a:r>
            <a:endParaRPr lang="en-US" dirty="0"/>
          </a:p>
        </p:txBody>
      </p:sp>
      <p:sp>
        <p:nvSpPr>
          <p:cNvPr id="3" name="Content Placeholder 2"/>
          <p:cNvSpPr>
            <a:spLocks noGrp="1"/>
          </p:cNvSpPr>
          <p:nvPr>
            <p:ph idx="1"/>
          </p:nvPr>
        </p:nvSpPr>
        <p:spPr/>
        <p:txBody>
          <a:bodyPr/>
          <a:lstStyle/>
          <a:p>
            <a:r>
              <a:rPr lang="en-US" dirty="0" smtClean="0"/>
              <a:t>Cognitive vs. behavioral gains</a:t>
            </a:r>
          </a:p>
          <a:p>
            <a:pPr lvl="2"/>
            <a:r>
              <a:rPr lang="en-US" dirty="0" smtClean="0"/>
              <a:t>Add Physical Therapy component to increase general activity</a:t>
            </a:r>
          </a:p>
          <a:p>
            <a:pPr lvl="1"/>
            <a:endParaRPr lang="en-US" dirty="0" smtClean="0"/>
          </a:p>
          <a:p>
            <a:r>
              <a:rPr lang="en-US" dirty="0" smtClean="0"/>
              <a:t>Add Valued Living Questionnaire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lvl="0"/>
            <a:r>
              <a:rPr lang="en-US" sz="1200" dirty="0" err="1" smtClean="0"/>
              <a:t>Appelhans</a:t>
            </a:r>
            <a:r>
              <a:rPr lang="en-US" sz="1200" dirty="0" smtClean="0"/>
              <a:t> BM, </a:t>
            </a:r>
            <a:r>
              <a:rPr lang="en-US" sz="1200" dirty="0" err="1" smtClean="0"/>
              <a:t>Luecken</a:t>
            </a:r>
            <a:r>
              <a:rPr lang="en-US" sz="1200" dirty="0" smtClean="0"/>
              <a:t> LJ. Heart rate variability and pain: associations of two interrelated homeostatic processes. </a:t>
            </a:r>
            <a:r>
              <a:rPr lang="en-US" sz="1200" i="1" dirty="0" err="1" smtClean="0"/>
              <a:t>Biol</a:t>
            </a:r>
            <a:r>
              <a:rPr lang="en-US" sz="1200" i="1" dirty="0" smtClean="0"/>
              <a:t> Psychol. </a:t>
            </a:r>
            <a:r>
              <a:rPr lang="en-US" sz="1200" dirty="0" smtClean="0"/>
              <a:t>2008;77:174–182.</a:t>
            </a:r>
          </a:p>
          <a:p>
            <a:pPr lvl="0"/>
            <a:r>
              <a:rPr lang="en-US" sz="1200" dirty="0" err="1" smtClean="0"/>
              <a:t>Gatchel</a:t>
            </a:r>
            <a:r>
              <a:rPr lang="en-US" sz="1200" dirty="0" smtClean="0"/>
              <a:t> &amp; Turk, 1996. Psychological Approaches to Pain management.</a:t>
            </a:r>
          </a:p>
          <a:p>
            <a:pPr lvl="0"/>
            <a:r>
              <a:rPr lang="en-US" sz="1200" dirty="0" err="1" smtClean="0"/>
              <a:t>Kazis</a:t>
            </a:r>
            <a:r>
              <a:rPr lang="en-US" sz="1200" dirty="0" smtClean="0"/>
              <a:t>, LE., </a:t>
            </a:r>
            <a:r>
              <a:rPr lang="en-US" sz="1200" dirty="0" err="1" smtClean="0"/>
              <a:t>Ren</a:t>
            </a:r>
            <a:r>
              <a:rPr lang="en-US" sz="1200" dirty="0" smtClean="0"/>
              <a:t> XS, Lee A, Skinner K, Rogers W, Clark J, Miller DR. Health status in VA patients: results from the Veterans health study. American Journal of Medical Quality. 1999; 14(1): 28-38. </a:t>
            </a:r>
          </a:p>
          <a:p>
            <a:pPr lvl="0"/>
            <a:r>
              <a:rPr lang="en-US" sz="1200" dirty="0" smtClean="0"/>
              <a:t>Lew et al. (2009). Prevalence of chronic pain, posttraumatic stress disorder, and persistent </a:t>
            </a:r>
            <a:r>
              <a:rPr lang="en-US" sz="1200" dirty="0" err="1" smtClean="0"/>
              <a:t>postconcussive</a:t>
            </a:r>
            <a:r>
              <a:rPr lang="en-US" sz="1200" dirty="0" smtClean="0"/>
              <a:t> symptoms in OIF/OEF veterans: </a:t>
            </a:r>
            <a:r>
              <a:rPr lang="en-US" sz="1200" dirty="0" err="1" smtClean="0"/>
              <a:t>Polytrauma</a:t>
            </a:r>
            <a:r>
              <a:rPr lang="en-US" sz="1200" dirty="0" smtClean="0"/>
              <a:t> clinical triad. JRRD</a:t>
            </a:r>
          </a:p>
          <a:p>
            <a:pPr lvl="0"/>
            <a:r>
              <a:rPr lang="en-US" sz="1200" dirty="0" smtClean="0"/>
              <a:t>Lombardi F. Clinical implications of present physiological understanding of HRV components. </a:t>
            </a:r>
            <a:r>
              <a:rPr lang="en-US" sz="1200" i="1" dirty="0" smtClean="0"/>
              <a:t>Card </a:t>
            </a:r>
            <a:r>
              <a:rPr lang="en-US" sz="1200" i="1" dirty="0" err="1" smtClean="0"/>
              <a:t>Electrophysiol</a:t>
            </a:r>
            <a:r>
              <a:rPr lang="en-US" sz="1200" i="1" dirty="0" smtClean="0"/>
              <a:t> Rev. </a:t>
            </a:r>
            <a:r>
              <a:rPr lang="en-US" sz="1200" dirty="0" smtClean="0"/>
              <a:t>2002;6:245–249. This paper discussed the prognostic value of time and frequency parameters of heart rate variability (HRV) analysis and how this can be applied to short- and long-term electrocardiogram recordings. Low- and high-frequency HRV components and their ratio seem to provide relevant information on </a:t>
            </a:r>
            <a:r>
              <a:rPr lang="en-US" sz="1200" dirty="0" err="1" smtClean="0"/>
              <a:t>sympathovagal</a:t>
            </a:r>
            <a:r>
              <a:rPr lang="en-US" sz="1200" dirty="0" smtClean="0"/>
              <a:t> balance in normal subjects and patients alike. </a:t>
            </a:r>
          </a:p>
          <a:p>
            <a:pPr lvl="0"/>
            <a:r>
              <a:rPr lang="en-US" sz="1200" dirty="0" smtClean="0"/>
              <a:t> </a:t>
            </a:r>
            <a:r>
              <a:rPr lang="en-US" sz="1200" dirty="0" err="1" smtClean="0"/>
              <a:t>Rintala</a:t>
            </a:r>
            <a:r>
              <a:rPr lang="en-US" sz="1200" dirty="0" smtClean="0"/>
              <a:t>, Holmes, </a:t>
            </a:r>
            <a:r>
              <a:rPr lang="en-US" sz="1200" dirty="0" err="1" smtClean="0"/>
              <a:t>Fiess</a:t>
            </a:r>
            <a:r>
              <a:rPr lang="en-US" sz="1200" dirty="0" smtClean="0"/>
              <a:t>, </a:t>
            </a:r>
            <a:r>
              <a:rPr lang="en-US" sz="1200" dirty="0" err="1" smtClean="0"/>
              <a:t>Courtade</a:t>
            </a:r>
            <a:r>
              <a:rPr lang="en-US" sz="1200" dirty="0" smtClean="0"/>
              <a:t>, &amp; </a:t>
            </a:r>
            <a:r>
              <a:rPr lang="en-US" sz="1200" dirty="0" err="1" smtClean="0"/>
              <a:t>Loubser</a:t>
            </a:r>
            <a:r>
              <a:rPr lang="en-US" sz="1200" dirty="0" smtClean="0"/>
              <a:t>, 2005. JRRD. Volume 42 Number 5, September/October 2005</a:t>
            </a:r>
            <a:br>
              <a:rPr lang="en-US" sz="1200" dirty="0" smtClean="0"/>
            </a:br>
            <a:r>
              <a:rPr lang="en-US" sz="1200" dirty="0" smtClean="0"/>
              <a:t>Pages 573 — 584</a:t>
            </a:r>
          </a:p>
          <a:p>
            <a:pPr lvl="0"/>
            <a:r>
              <a:rPr lang="en-US" sz="1200" u="sng" dirty="0" err="1" smtClean="0">
                <a:hlinkClick r:id="rId2"/>
              </a:rPr>
              <a:t>Vowles</a:t>
            </a:r>
            <a:r>
              <a:rPr lang="en-US" sz="1200" u="sng" dirty="0" smtClean="0">
                <a:hlinkClick r:id="rId2"/>
              </a:rPr>
              <a:t>, K. E., </a:t>
            </a:r>
            <a:r>
              <a:rPr lang="en-US" sz="1200" u="sng" dirty="0" err="1" smtClean="0">
                <a:hlinkClick r:id="rId2"/>
              </a:rPr>
              <a:t>Wetherell</a:t>
            </a:r>
            <a:r>
              <a:rPr lang="en-US" sz="1200" u="sng" dirty="0" smtClean="0">
                <a:hlinkClick r:id="rId2"/>
              </a:rPr>
              <a:t>, J. L., &amp; Sorrell, J. T. (2009)</a:t>
            </a:r>
            <a:r>
              <a:rPr lang="en-US" sz="1200" dirty="0" smtClean="0"/>
              <a:t>. Targeting acceptance, mindfulness, and values-based action in chronic pain: Findings of two preliminary trials of an outpatient group-based intervention. </a:t>
            </a:r>
            <a:r>
              <a:rPr lang="en-US" sz="1200" i="1" dirty="0" smtClean="0"/>
              <a:t>Cognitive and Behavioral Practice, 16</a:t>
            </a:r>
            <a:r>
              <a:rPr lang="en-US" sz="1200" dirty="0" smtClean="0"/>
              <a:t>, 49-58</a:t>
            </a:r>
          </a:p>
          <a:p>
            <a:r>
              <a:rPr lang="en-US" sz="1200" dirty="0" err="1" smtClean="0"/>
              <a:t>Wicksell</a:t>
            </a:r>
            <a:r>
              <a:rPr lang="en-US" sz="1200" dirty="0" smtClean="0"/>
              <a:t>, R. K., </a:t>
            </a:r>
            <a:r>
              <a:rPr lang="en-US" sz="1200" dirty="0" err="1" smtClean="0"/>
              <a:t>Melin</a:t>
            </a:r>
            <a:r>
              <a:rPr lang="en-US" sz="1200" dirty="0" smtClean="0"/>
              <a:t>, L., </a:t>
            </a:r>
            <a:r>
              <a:rPr lang="en-US" sz="1200" dirty="0" err="1" smtClean="0"/>
              <a:t>Lekander</a:t>
            </a:r>
            <a:r>
              <a:rPr lang="en-US" sz="1200" dirty="0" smtClean="0"/>
              <a:t>, M., &amp; Olsson, G. L. (in press). Evaluating the effectiveness of exposure and acceptance strategies to improve functioning and quality of life in longstanding pediatric pain – A randomized controlled trial. </a:t>
            </a:r>
            <a:r>
              <a:rPr lang="en-US" sz="1200" i="1" dirty="0" smtClean="0"/>
              <a:t>Pain.</a:t>
            </a:r>
            <a:r>
              <a:rPr lang="en-US" sz="12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Contact info</a:t>
            </a:r>
          </a:p>
          <a:p>
            <a:r>
              <a:rPr lang="en-US" dirty="0" smtClean="0"/>
              <a:t>Sarah Welton, Ph.D. </a:t>
            </a:r>
          </a:p>
          <a:p>
            <a:r>
              <a:rPr lang="en-US" dirty="0" smtClean="0">
                <a:hlinkClick r:id="rId2"/>
              </a:rPr>
              <a:t>dr.sarah.welton@gmail.com</a:t>
            </a:r>
            <a:endParaRPr lang="en-US" dirty="0"/>
          </a:p>
          <a:p>
            <a:r>
              <a:rPr lang="en-US" dirty="0" smtClean="0"/>
              <a:t>206-300-5509</a:t>
            </a:r>
          </a:p>
          <a:p>
            <a:endParaRPr lang="en-US" dirty="0"/>
          </a:p>
          <a:p>
            <a:r>
              <a:rPr lang="en-US" dirty="0" smtClean="0"/>
              <a:t>Andrew Jones, Ph.D.</a:t>
            </a:r>
          </a:p>
          <a:p>
            <a:r>
              <a:rPr lang="en-US" smtClean="0"/>
              <a:t>Andrew.jones@va.gov</a:t>
            </a:r>
            <a:endParaRPr lang="en-US"/>
          </a:p>
        </p:txBody>
      </p:sp>
    </p:spTree>
    <p:extLst>
      <p:ext uri="{BB962C8B-B14F-4D97-AF65-F5344CB8AC3E}">
        <p14:creationId xmlns:p14="http://schemas.microsoft.com/office/powerpoint/2010/main" xmlns="" val="333185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Veterans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What’s the literature say??</a:t>
            </a:r>
          </a:p>
          <a:p>
            <a:pPr lvl="1"/>
            <a:r>
              <a:rPr lang="en-US" dirty="0" smtClean="0"/>
              <a:t>81% prevalence rate in OIF/OEF vets </a:t>
            </a:r>
            <a:r>
              <a:rPr lang="en-US" sz="1100" dirty="0" smtClean="0"/>
              <a:t>(Lew et al., 2009)</a:t>
            </a:r>
          </a:p>
          <a:p>
            <a:pPr lvl="1"/>
            <a:r>
              <a:rPr lang="en-US" dirty="0" smtClean="0"/>
              <a:t>60-70% for vets from previous conflicts</a:t>
            </a:r>
          </a:p>
          <a:p>
            <a:pPr lvl="1"/>
            <a:r>
              <a:rPr lang="en-US" dirty="0" smtClean="0"/>
              <a:t>Vets seeking care at VAs have unique needs</a:t>
            </a:r>
          </a:p>
          <a:p>
            <a:pPr>
              <a:buNone/>
            </a:pPr>
            <a:endParaRPr lang="en-US" dirty="0" smtClean="0"/>
          </a:p>
          <a:p>
            <a:r>
              <a:rPr lang="en-US" dirty="0" smtClean="0"/>
              <a:t>ACT vs. CBT</a:t>
            </a:r>
          </a:p>
          <a:p>
            <a:pPr lvl="1"/>
            <a:r>
              <a:rPr lang="en-US" dirty="0" smtClean="0"/>
              <a:t>Experiential avoidance vs. presence/absence of pain</a:t>
            </a:r>
          </a:p>
          <a:p>
            <a:endParaRPr lang="en-US" dirty="0" smtClean="0"/>
          </a:p>
          <a:p>
            <a:pPr lvl="1"/>
            <a:endParaRPr lang="en-US" sz="1100"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Study</a:t>
            </a:r>
            <a:endParaRPr lang="en-US" dirty="0"/>
          </a:p>
        </p:txBody>
      </p:sp>
      <p:sp>
        <p:nvSpPr>
          <p:cNvPr id="3" name="Content Placeholder 2"/>
          <p:cNvSpPr>
            <a:spLocks noGrp="1"/>
          </p:cNvSpPr>
          <p:nvPr>
            <p:ph idx="1"/>
          </p:nvPr>
        </p:nvSpPr>
        <p:spPr/>
        <p:txBody>
          <a:bodyPr/>
          <a:lstStyle/>
          <a:p>
            <a:r>
              <a:rPr lang="en-US" dirty="0" smtClean="0"/>
              <a:t>Purpose:</a:t>
            </a:r>
          </a:p>
          <a:p>
            <a:pPr lvl="1"/>
            <a:r>
              <a:rPr lang="en-US" sz="2400" dirty="0"/>
              <a:t>D</a:t>
            </a:r>
            <a:r>
              <a:rPr lang="en-US" sz="2400" dirty="0" smtClean="0"/>
              <a:t>evelop/pilot an ACT-based program that addresses the complex behavior pattern associated with chronic pain syndrome.</a:t>
            </a:r>
          </a:p>
          <a:p>
            <a:pPr lvl="1"/>
            <a:r>
              <a:rPr lang="en-US" sz="2400" dirty="0" smtClean="0"/>
              <a:t>Targeted criterion:	</a:t>
            </a:r>
          </a:p>
          <a:p>
            <a:pPr lvl="2"/>
            <a:r>
              <a:rPr lang="en-US" dirty="0" smtClean="0"/>
              <a:t>Sleep disturbance</a:t>
            </a:r>
          </a:p>
          <a:p>
            <a:pPr lvl="2"/>
            <a:r>
              <a:rPr lang="en-US" dirty="0" smtClean="0"/>
              <a:t>Physiological dysregulation</a:t>
            </a:r>
          </a:p>
          <a:p>
            <a:pPr lvl="2"/>
            <a:r>
              <a:rPr lang="en-US" dirty="0" smtClean="0"/>
              <a:t>Physical deconditioning</a:t>
            </a:r>
          </a:p>
          <a:p>
            <a:pPr lvl="2"/>
            <a:r>
              <a:rPr lang="en-US" dirty="0" smtClean="0"/>
              <a:t>Chronic avoidance of valued-activities</a:t>
            </a:r>
          </a:p>
          <a:p>
            <a:pPr lvl="2">
              <a:buNone/>
            </a:pPr>
            <a:endParaRPr lang="en-US" dirty="0" smtClean="0"/>
          </a:p>
          <a:p>
            <a:pPr lvl="1">
              <a:buNone/>
            </a:pPr>
            <a:r>
              <a:rPr lang="en-US" dirty="0" smtClean="0"/>
              <a:t>	</a:t>
            </a:r>
          </a:p>
        </p:txBody>
      </p:sp>
      <p:graphicFrame>
        <p:nvGraphicFramePr>
          <p:cNvPr id="4" name="Diagram 3"/>
          <p:cNvGraphicFramePr/>
          <p:nvPr/>
        </p:nvGraphicFramePr>
        <p:xfrm>
          <a:off x="5867400" y="3581400"/>
          <a:ext cx="3276600" cy="233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28600" y="6172200"/>
            <a:ext cx="4495800" cy="400110"/>
          </a:xfrm>
          <a:prstGeom prst="rect">
            <a:avLst/>
          </a:prstGeom>
          <a:noFill/>
        </p:spPr>
        <p:txBody>
          <a:bodyPr wrap="square" rtlCol="0">
            <a:spAutoFit/>
          </a:bodyPr>
          <a:lstStyle/>
          <a:p>
            <a:r>
              <a:rPr lang="en-US" sz="1000" u="sng" dirty="0" smtClean="0">
                <a:solidFill>
                  <a:schemeClr val="tx2">
                    <a:lumMod val="60000"/>
                    <a:lumOff val="40000"/>
                  </a:schemeClr>
                </a:solidFill>
              </a:rPr>
              <a:t>(</a:t>
            </a:r>
            <a:r>
              <a:rPr lang="en-US" sz="1000" u="sng" dirty="0" err="1" smtClean="0">
                <a:solidFill>
                  <a:schemeClr val="tx2">
                    <a:lumMod val="60000"/>
                    <a:lumOff val="40000"/>
                  </a:schemeClr>
                </a:solidFill>
              </a:rPr>
              <a:t>Gatchel</a:t>
            </a:r>
            <a:r>
              <a:rPr lang="en-US" sz="1000" u="sng" dirty="0" smtClean="0">
                <a:solidFill>
                  <a:schemeClr val="tx2">
                    <a:lumMod val="60000"/>
                    <a:lumOff val="40000"/>
                  </a:schemeClr>
                </a:solidFill>
              </a:rPr>
              <a:t> &amp; Turk, 1996; </a:t>
            </a:r>
            <a:r>
              <a:rPr lang="en-US" sz="1000" u="sng" dirty="0" err="1" smtClean="0">
                <a:solidFill>
                  <a:schemeClr val="tx2">
                    <a:lumMod val="60000"/>
                    <a:lumOff val="40000"/>
                  </a:schemeClr>
                </a:solidFill>
                <a:hlinkClick r:id="rId8"/>
              </a:rPr>
              <a:t>Vowles</a:t>
            </a:r>
            <a:r>
              <a:rPr lang="en-US" sz="1000" dirty="0" smtClean="0">
                <a:solidFill>
                  <a:schemeClr val="tx2">
                    <a:lumMod val="60000"/>
                    <a:lumOff val="40000"/>
                  </a:schemeClr>
                </a:solidFill>
                <a:hlinkClick r:id="rId8"/>
              </a:rPr>
              <a:t>, </a:t>
            </a:r>
            <a:r>
              <a:rPr lang="en-US" sz="1000" dirty="0" err="1" smtClean="0">
                <a:solidFill>
                  <a:schemeClr val="tx2">
                    <a:lumMod val="60000"/>
                    <a:lumOff val="40000"/>
                  </a:schemeClr>
                </a:solidFill>
                <a:hlinkClick r:id="rId8"/>
              </a:rPr>
              <a:t>Wetherell</a:t>
            </a:r>
            <a:r>
              <a:rPr lang="en-US" sz="1000" dirty="0" smtClean="0">
                <a:hlinkClick r:id="rId8"/>
              </a:rPr>
              <a:t>, &amp; Sorrell, </a:t>
            </a:r>
            <a:r>
              <a:rPr lang="en-US" sz="1000" u="sng" dirty="0" smtClean="0">
                <a:hlinkClick r:id="rId8"/>
              </a:rPr>
              <a:t>2009; </a:t>
            </a:r>
            <a:r>
              <a:rPr lang="en-US" sz="1000" u="sng" dirty="0" err="1" smtClean="0">
                <a:solidFill>
                  <a:schemeClr val="tx2">
                    <a:lumMod val="60000"/>
                    <a:lumOff val="40000"/>
                  </a:schemeClr>
                </a:solidFill>
              </a:rPr>
              <a:t>Wicksell</a:t>
            </a:r>
            <a:r>
              <a:rPr lang="en-US" sz="1000" u="sng" dirty="0" smtClean="0">
                <a:solidFill>
                  <a:schemeClr val="tx2">
                    <a:lumMod val="60000"/>
                    <a:lumOff val="40000"/>
                  </a:schemeClr>
                </a:solidFill>
              </a:rPr>
              <a:t>, R. K., </a:t>
            </a:r>
            <a:r>
              <a:rPr lang="en-US" sz="1000" u="sng" dirty="0" err="1" smtClean="0">
                <a:solidFill>
                  <a:schemeClr val="tx2">
                    <a:lumMod val="60000"/>
                    <a:lumOff val="40000"/>
                  </a:schemeClr>
                </a:solidFill>
              </a:rPr>
              <a:t>Melin</a:t>
            </a:r>
            <a:r>
              <a:rPr lang="en-US" sz="1000" u="sng" dirty="0" smtClean="0">
                <a:solidFill>
                  <a:schemeClr val="tx2">
                    <a:lumMod val="60000"/>
                    <a:lumOff val="40000"/>
                  </a:schemeClr>
                </a:solidFill>
              </a:rPr>
              <a:t>, L., </a:t>
            </a:r>
            <a:r>
              <a:rPr lang="en-US" sz="1000" u="sng" dirty="0" err="1" smtClean="0">
                <a:solidFill>
                  <a:schemeClr val="tx2">
                    <a:lumMod val="60000"/>
                    <a:lumOff val="40000"/>
                  </a:schemeClr>
                </a:solidFill>
              </a:rPr>
              <a:t>Lekander</a:t>
            </a:r>
            <a:r>
              <a:rPr lang="en-US" sz="1000" u="sng" dirty="0" smtClean="0">
                <a:solidFill>
                  <a:schemeClr val="tx2">
                    <a:lumMod val="60000"/>
                    <a:lumOff val="40000"/>
                  </a:schemeClr>
                </a:solidFill>
              </a:rPr>
              <a:t>, M., &amp; Olsson, G. L. </a:t>
            </a:r>
            <a:r>
              <a:rPr lang="en-US" sz="1000" u="sng" smtClean="0">
                <a:solidFill>
                  <a:schemeClr val="tx2">
                    <a:lumMod val="60000"/>
                    <a:lumOff val="40000"/>
                  </a:schemeClr>
                </a:solidFill>
              </a:rPr>
              <a:t>[in press])</a:t>
            </a:r>
            <a:endParaRPr lang="en-US" sz="1000" u="sng"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 Relief ASAP</a:t>
            </a:r>
            <a:endParaRPr lang="en-US" dirty="0"/>
          </a:p>
        </p:txBody>
      </p:sp>
      <p:sp>
        <p:nvSpPr>
          <p:cNvPr id="3" name="Content Placeholder 2"/>
          <p:cNvSpPr>
            <a:spLocks noGrp="1"/>
          </p:cNvSpPr>
          <p:nvPr>
            <p:ph idx="1"/>
          </p:nvPr>
        </p:nvSpPr>
        <p:spPr/>
        <p:txBody>
          <a:bodyPr/>
          <a:lstStyle/>
          <a:p>
            <a:r>
              <a:rPr lang="en-US" sz="2400" dirty="0" smtClean="0"/>
              <a:t>(A)</a:t>
            </a:r>
            <a:r>
              <a:rPr lang="en-US" sz="2400" dirty="0" err="1" smtClean="0"/>
              <a:t>rousal</a:t>
            </a:r>
            <a:r>
              <a:rPr lang="en-US" sz="2400" dirty="0" smtClean="0"/>
              <a:t> and muscle tension.  Heart Rate Variability biofeedback training</a:t>
            </a:r>
          </a:p>
          <a:p>
            <a:endParaRPr lang="en-US" sz="2400" dirty="0"/>
          </a:p>
          <a:p>
            <a:r>
              <a:rPr lang="en-US" sz="2400" dirty="0" smtClean="0"/>
              <a:t>(S)</a:t>
            </a:r>
            <a:r>
              <a:rPr lang="en-US" sz="2400" dirty="0" err="1" smtClean="0"/>
              <a:t>leep</a:t>
            </a:r>
            <a:r>
              <a:rPr lang="en-US" sz="2400" dirty="0" smtClean="0"/>
              <a:t> improvement.  Insomnia and chronic pain go hand-in-hand</a:t>
            </a:r>
          </a:p>
          <a:p>
            <a:endParaRPr lang="en-US" sz="2400" dirty="0"/>
          </a:p>
          <a:p>
            <a:r>
              <a:rPr lang="en-US" sz="2400" dirty="0" smtClean="0"/>
              <a:t>(A)CT-based training.  Reducing emotional suffering and leading a more meaningful life</a:t>
            </a:r>
          </a:p>
          <a:p>
            <a:endParaRPr lang="en-US" sz="2400" dirty="0"/>
          </a:p>
          <a:p>
            <a:r>
              <a:rPr lang="en-US" sz="2400" dirty="0" smtClean="0"/>
              <a:t>(P)acing of activity.  Learning how to better alternate between activity and rest.</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Method: </a:t>
            </a:r>
            <a:br>
              <a:rPr lang="en-US" sz="4000" dirty="0" smtClean="0"/>
            </a:br>
            <a:r>
              <a:rPr lang="en-US" sz="4000" dirty="0" smtClean="0"/>
              <a:t>Design and Measures</a:t>
            </a:r>
            <a:endParaRPr lang="en-US" sz="4000" dirty="0"/>
          </a:p>
        </p:txBody>
      </p:sp>
      <p:sp>
        <p:nvSpPr>
          <p:cNvPr id="3" name="Content Placeholder 2"/>
          <p:cNvSpPr>
            <a:spLocks noGrp="1"/>
          </p:cNvSpPr>
          <p:nvPr>
            <p:ph idx="1"/>
          </p:nvPr>
        </p:nvSpPr>
        <p:spPr/>
        <p:txBody>
          <a:bodyPr/>
          <a:lstStyle/>
          <a:p>
            <a:r>
              <a:rPr lang="en-US" u="sng" dirty="0" smtClean="0"/>
              <a:t>Design</a:t>
            </a:r>
            <a:r>
              <a:rPr lang="en-US" dirty="0" smtClean="0"/>
              <a:t> </a:t>
            </a:r>
          </a:p>
          <a:p>
            <a:pPr lvl="1"/>
            <a:r>
              <a:rPr lang="en-US" sz="1600" dirty="0" smtClean="0"/>
              <a:t>A repeated measures design utilizing Paired Sample T-tests</a:t>
            </a:r>
          </a:p>
          <a:p>
            <a:r>
              <a:rPr lang="en-US" u="sng" dirty="0" smtClean="0"/>
              <a:t>Measures</a:t>
            </a:r>
          </a:p>
          <a:p>
            <a:pPr lvl="1"/>
            <a:r>
              <a:rPr lang="en-US" dirty="0" smtClean="0"/>
              <a:t>Multidimensional Pain Inventory</a:t>
            </a:r>
          </a:p>
          <a:p>
            <a:pPr lvl="2"/>
            <a:r>
              <a:rPr lang="en-US" sz="1600" dirty="0" smtClean="0"/>
              <a:t>Pain severity, pain interference, life control, affective distress, social support, general activity level. </a:t>
            </a:r>
          </a:p>
          <a:p>
            <a:pPr lvl="3"/>
            <a:r>
              <a:rPr lang="en-US" sz="1200" dirty="0" smtClean="0"/>
              <a:t>Strong internal consistency (α = .070-.90; Kerns, 1985), as well as convergent and </a:t>
            </a:r>
            <a:r>
              <a:rPr lang="en-US" sz="1200" dirty="0" err="1" smtClean="0"/>
              <a:t>discriminant</a:t>
            </a:r>
            <a:r>
              <a:rPr lang="en-US" sz="1200" dirty="0" smtClean="0"/>
              <a:t> validity (Kerns, Turk &amp; Rudy,1985).</a:t>
            </a:r>
          </a:p>
          <a:p>
            <a:pPr lvl="2">
              <a:buNone/>
            </a:pPr>
            <a:endParaRPr lang="en-US" sz="1000" b="1" dirty="0" smtClean="0">
              <a:solidFill>
                <a:schemeClr val="bg2"/>
              </a:solidFill>
            </a:endParaRPr>
          </a:p>
          <a:p>
            <a:pPr lvl="1"/>
            <a:r>
              <a:rPr lang="en-US" dirty="0" smtClean="0"/>
              <a:t>Tampa Scale of </a:t>
            </a:r>
            <a:r>
              <a:rPr lang="en-US" dirty="0" err="1" smtClean="0"/>
              <a:t>Kinesiophobia</a:t>
            </a:r>
            <a:r>
              <a:rPr lang="en-US" dirty="0" smtClean="0"/>
              <a:t>, Revised</a:t>
            </a:r>
          </a:p>
          <a:p>
            <a:pPr lvl="2"/>
            <a:r>
              <a:rPr lang="en-US" sz="1600" dirty="0" smtClean="0"/>
              <a:t>Fear of harm, </a:t>
            </a:r>
            <a:r>
              <a:rPr lang="en-US" sz="1600" dirty="0" err="1" smtClean="0"/>
              <a:t>pathophysiological</a:t>
            </a:r>
            <a:r>
              <a:rPr lang="en-US" sz="1600" dirty="0" smtClean="0"/>
              <a:t> beliefs</a:t>
            </a:r>
          </a:p>
          <a:p>
            <a:pPr lvl="3"/>
            <a:r>
              <a:rPr lang="en-US" sz="1200" dirty="0" smtClean="0"/>
              <a:t>Strong internal consistency (α </a:t>
            </a:r>
            <a:r>
              <a:rPr lang="en-US" sz="1200" smtClean="0"/>
              <a:t>= .76</a:t>
            </a:r>
            <a:r>
              <a:rPr lang="en-US" sz="1200" dirty="0" smtClean="0"/>
              <a:t>), test-retest reliability (α = .82), concurrent validity, and predictive validity (French et al., 2007).</a:t>
            </a:r>
          </a:p>
          <a:p>
            <a:pPr lv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a:t>
            </a:r>
            <a:br>
              <a:rPr lang="en-US" dirty="0" smtClean="0"/>
            </a:br>
            <a:r>
              <a:rPr lang="en-US" dirty="0" smtClean="0"/>
              <a:t>Design and Measures</a:t>
            </a:r>
            <a:endParaRPr lang="en-US" dirty="0"/>
          </a:p>
        </p:txBody>
      </p:sp>
      <p:sp>
        <p:nvSpPr>
          <p:cNvPr id="3" name="Content Placeholder 2"/>
          <p:cNvSpPr>
            <a:spLocks noGrp="1"/>
          </p:cNvSpPr>
          <p:nvPr>
            <p:ph idx="1"/>
          </p:nvPr>
        </p:nvSpPr>
        <p:spPr/>
        <p:txBody>
          <a:bodyPr/>
          <a:lstStyle/>
          <a:p>
            <a:pPr>
              <a:buNone/>
            </a:pPr>
            <a:endParaRPr lang="en-US" dirty="0" smtClean="0"/>
          </a:p>
          <a:p>
            <a:pPr lvl="1"/>
            <a:r>
              <a:rPr lang="en-US" dirty="0" smtClean="0"/>
              <a:t>Insomnia Severity Index </a:t>
            </a:r>
          </a:p>
          <a:p>
            <a:pPr lvl="2"/>
            <a:r>
              <a:rPr lang="en-US" sz="1600" dirty="0" smtClean="0"/>
              <a:t>Seven items; 0-4 </a:t>
            </a:r>
            <a:r>
              <a:rPr lang="en-US" sz="1600" dirty="0" err="1" smtClean="0"/>
              <a:t>Likert</a:t>
            </a:r>
            <a:r>
              <a:rPr lang="en-US" sz="1600" dirty="0" smtClean="0"/>
              <a:t> Scale; Scores: 0-7 no insomnia; 8-14 </a:t>
            </a:r>
            <a:r>
              <a:rPr lang="en-US" sz="1600" dirty="0" err="1" smtClean="0"/>
              <a:t>subthreshold</a:t>
            </a:r>
            <a:r>
              <a:rPr lang="en-US" sz="1600" dirty="0" smtClean="0"/>
              <a:t>; 15-21 moderate; 22-28 severe</a:t>
            </a:r>
          </a:p>
          <a:p>
            <a:pPr lvl="3"/>
            <a:r>
              <a:rPr lang="en-US" sz="1200" dirty="0" smtClean="0"/>
              <a:t>High</a:t>
            </a:r>
            <a:r>
              <a:rPr lang="en-US" sz="1200" b="1" dirty="0" smtClean="0"/>
              <a:t> </a:t>
            </a:r>
            <a:r>
              <a:rPr lang="en-US" sz="1200" dirty="0" smtClean="0"/>
              <a:t>internal consistency and concurrent validity </a:t>
            </a:r>
            <a:r>
              <a:rPr lang="en-US" sz="1200" b="1" dirty="0" smtClean="0"/>
              <a:t>(</a:t>
            </a:r>
            <a:r>
              <a:rPr lang="en-US" sz="1200" dirty="0" err="1" smtClean="0"/>
              <a:t>Bastien</a:t>
            </a:r>
            <a:r>
              <a:rPr lang="en-US" sz="1200" dirty="0" smtClean="0"/>
              <a:t>, </a:t>
            </a:r>
            <a:r>
              <a:rPr lang="en-US" sz="1200" dirty="0" err="1" smtClean="0"/>
              <a:t>Vallières</a:t>
            </a:r>
            <a:r>
              <a:rPr lang="en-US" sz="1200" dirty="0" smtClean="0"/>
              <a:t>, &amp; Morin, 2001).</a:t>
            </a:r>
          </a:p>
          <a:p>
            <a:pPr>
              <a:buNone/>
            </a:pPr>
            <a:endParaRPr lang="en-US" sz="1400" dirty="0" smtClean="0"/>
          </a:p>
          <a:p>
            <a:pPr lvl="1"/>
            <a:r>
              <a:rPr lang="en-US" dirty="0" err="1" smtClean="0"/>
              <a:t>Nijemegen</a:t>
            </a:r>
            <a:r>
              <a:rPr lang="en-US" dirty="0" smtClean="0"/>
              <a:t> Questionnaire</a:t>
            </a:r>
          </a:p>
          <a:p>
            <a:pPr lvl="2"/>
            <a:r>
              <a:rPr lang="en-US" sz="1600" dirty="0" smtClean="0"/>
              <a:t>Screening symptoms of “hyperventilation,” such as chest pain, feeling tense, blurred vision, bloated feeling in stomach, cold hands/feet, feelings of anxiety, etc.</a:t>
            </a:r>
            <a:r>
              <a:rPr lang="en-US" sz="1600" dirty="0" smtClean="0">
                <a:solidFill>
                  <a:schemeClr val="bg2"/>
                </a:solidFill>
              </a:rPr>
              <a:t> </a:t>
            </a:r>
          </a:p>
          <a:p>
            <a:pPr lvl="3"/>
            <a:r>
              <a:rPr lang="en-US" sz="1200" dirty="0" smtClean="0"/>
              <a:t>Sixteen items; </a:t>
            </a:r>
            <a:r>
              <a:rPr lang="en-US" sz="1200" dirty="0"/>
              <a:t>0-4 </a:t>
            </a:r>
            <a:r>
              <a:rPr lang="en-US" sz="1200" dirty="0" err="1" smtClean="0"/>
              <a:t>Likert</a:t>
            </a:r>
            <a:r>
              <a:rPr lang="en-US" sz="1200" dirty="0" smtClean="0"/>
              <a:t> Scale; Score range 0-64, cut-off &gt;22; high sensitivity (91%) and specificity (95%; </a:t>
            </a:r>
            <a:r>
              <a:rPr lang="nl-NL" sz="1200" dirty="0" smtClean="0"/>
              <a:t>van Dixhoorn &amp; Duivenvoorden</a:t>
            </a:r>
            <a:r>
              <a:rPr lang="en-US" sz="1200" dirty="0" smtClean="0"/>
              <a:t>, 1985).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Method: </a:t>
            </a:r>
            <a:br>
              <a:rPr lang="en-US" sz="3600" dirty="0" smtClean="0"/>
            </a:br>
            <a:r>
              <a:rPr lang="en-US" sz="3600" dirty="0" smtClean="0"/>
              <a:t>Participant Selection and Procedure</a:t>
            </a:r>
            <a:endParaRPr lang="en-US" sz="3600" dirty="0"/>
          </a:p>
        </p:txBody>
      </p:sp>
      <p:sp>
        <p:nvSpPr>
          <p:cNvPr id="3" name="Content Placeholder 2"/>
          <p:cNvSpPr>
            <a:spLocks noGrp="1"/>
          </p:cNvSpPr>
          <p:nvPr>
            <p:ph idx="1"/>
          </p:nvPr>
        </p:nvSpPr>
        <p:spPr/>
        <p:txBody>
          <a:bodyPr/>
          <a:lstStyle/>
          <a:p>
            <a:pPr>
              <a:buFont typeface="Arial" pitchFamily="34" charset="0"/>
              <a:buChar char="•"/>
            </a:pPr>
            <a:r>
              <a:rPr lang="en-US" dirty="0" smtClean="0"/>
              <a:t>Participant Selection</a:t>
            </a:r>
          </a:p>
          <a:p>
            <a:pPr lvl="1">
              <a:buFont typeface="Arial" pitchFamily="34" charset="0"/>
              <a:buChar char="•"/>
            </a:pPr>
            <a:r>
              <a:rPr lang="en-US" sz="2000" dirty="0" smtClean="0"/>
              <a:t>27 veterans from a southwest VA facility were selected to participate in one of three iterations of an eight-week group intervention. </a:t>
            </a:r>
          </a:p>
          <a:p>
            <a:pPr lvl="1">
              <a:buNone/>
            </a:pPr>
            <a:endParaRPr lang="en-US" sz="2000" dirty="0" smtClean="0"/>
          </a:p>
          <a:p>
            <a:r>
              <a:rPr lang="en-US" dirty="0" smtClean="0"/>
              <a:t>Pilot</a:t>
            </a:r>
          </a:p>
          <a:p>
            <a:pPr lvl="2"/>
            <a:r>
              <a:rPr lang="en-US" sz="2000" dirty="0" smtClean="0"/>
              <a:t>Tuesdays: ACT group for 90 minutes 	</a:t>
            </a:r>
            <a:r>
              <a:rPr lang="en-US" sz="1400" dirty="0" smtClean="0"/>
              <a:t>(eight sessions)</a:t>
            </a:r>
          </a:p>
          <a:p>
            <a:pPr lvl="2"/>
            <a:r>
              <a:rPr lang="en-US" sz="2000" dirty="0" smtClean="0"/>
              <a:t>Wednesdays: Sleep/pacing group for 60 minutes </a:t>
            </a:r>
            <a:r>
              <a:rPr lang="en-US" sz="1400" dirty="0" smtClean="0"/>
              <a:t>(eight sessions)</a:t>
            </a:r>
          </a:p>
          <a:p>
            <a:pPr lvl="2"/>
            <a:r>
              <a:rPr lang="en-US" sz="2000" dirty="0" smtClean="0"/>
              <a:t>Bi-monthly individual biofeedback sessions: Initial </a:t>
            </a:r>
            <a:r>
              <a:rPr lang="en-US" sz="2000" dirty="0" err="1" smtClean="0"/>
              <a:t>evalution</a:t>
            </a:r>
            <a:r>
              <a:rPr lang="en-US" sz="2000" dirty="0" smtClean="0"/>
              <a:t> and three follow-ups  </a:t>
            </a:r>
            <a:r>
              <a:rPr lang="en-US" sz="1400" dirty="0" smtClean="0"/>
              <a:t>(four sessions)</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idx="1"/>
          </p:nvPr>
        </p:nvSpPr>
        <p:spPr/>
        <p:txBody>
          <a:bodyPr/>
          <a:lstStyle/>
          <a:p>
            <a:endParaRPr lang="en-US" dirty="0" smtClean="0"/>
          </a:p>
          <a:p>
            <a:r>
              <a:rPr lang="en-US" dirty="0" smtClean="0"/>
              <a:t>H1: </a:t>
            </a:r>
            <a:r>
              <a:rPr lang="en-US" sz="2400" dirty="0" smtClean="0"/>
              <a:t>Significant decreases in affective distress, insomnia severity, fear of harm, and </a:t>
            </a:r>
            <a:r>
              <a:rPr lang="en-US" sz="2400" dirty="0" err="1" smtClean="0"/>
              <a:t>pathophysiological</a:t>
            </a:r>
            <a:r>
              <a:rPr lang="en-US" sz="2400" dirty="0" smtClean="0"/>
              <a:t> beliefs</a:t>
            </a:r>
          </a:p>
          <a:p>
            <a:r>
              <a:rPr lang="en-US" dirty="0" smtClean="0"/>
              <a:t>H2: </a:t>
            </a:r>
            <a:r>
              <a:rPr lang="en-US" sz="2400" dirty="0" smtClean="0"/>
              <a:t>Increase in perceived life control and HRV coherence </a:t>
            </a:r>
          </a:p>
          <a:p>
            <a:r>
              <a:rPr lang="en-US" dirty="0" smtClean="0"/>
              <a:t>H3: </a:t>
            </a:r>
            <a:r>
              <a:rPr lang="en-US" sz="2400" dirty="0" smtClean="0"/>
              <a:t>No changes in pain severity (consistent with existing data)</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7565</TotalTime>
  <Words>2208</Words>
  <Application>Microsoft Office PowerPoint</Application>
  <PresentationFormat>On-screen Show (4:3)</PresentationFormat>
  <Paragraphs>288</Paragraphs>
  <Slides>28</Slides>
  <Notes>15</Notes>
  <HiddenSlides>3</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Mountain Top</vt:lpstr>
      <vt:lpstr>Pain Relief…ASAP </vt:lpstr>
      <vt:lpstr>Presenting Problem</vt:lpstr>
      <vt:lpstr>Context: Veterans</vt:lpstr>
      <vt:lpstr>Current Study</vt:lpstr>
      <vt:lpstr>Pain Relief ASAP</vt:lpstr>
      <vt:lpstr>Method:  Design and Measures</vt:lpstr>
      <vt:lpstr>Method:  Design and Measures</vt:lpstr>
      <vt:lpstr>Method:  Participant Selection and Procedure</vt:lpstr>
      <vt:lpstr>Hypotheses</vt:lpstr>
      <vt:lpstr>Arousal and HRV</vt:lpstr>
      <vt:lpstr>HRV Evaluation</vt:lpstr>
      <vt:lpstr>HRV Training</vt:lpstr>
      <vt:lpstr>Sleep Improvement</vt:lpstr>
      <vt:lpstr>Sleep Improvement</vt:lpstr>
      <vt:lpstr>Sleep Improvement</vt:lpstr>
      <vt:lpstr>ACT for Chronic Pain</vt:lpstr>
      <vt:lpstr>ACT for Chronic Pain</vt:lpstr>
      <vt:lpstr>ACT for Chronic Pain</vt:lpstr>
      <vt:lpstr>Pacing of Activity</vt:lpstr>
      <vt:lpstr>Pacing of Activity</vt:lpstr>
      <vt:lpstr>Pacing of Activity</vt:lpstr>
      <vt:lpstr>Pacing and Activity</vt:lpstr>
      <vt:lpstr>Results: Data Screening</vt:lpstr>
      <vt:lpstr>Results: Sample Characteristics</vt:lpstr>
      <vt:lpstr>Review of Results</vt:lpstr>
      <vt:lpstr>Future Considerations</vt:lpstr>
      <vt:lpstr>References</vt:lpstr>
      <vt:lpstr>Slide 28</vt:lpstr>
    </vt:vector>
  </TitlesOfParts>
  <Company>SAVAHCS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Pain</dc:title>
  <dc:creator>vhatuctest99</dc:creator>
  <cp:lastModifiedBy>KateM</cp:lastModifiedBy>
  <cp:revision>202</cp:revision>
  <dcterms:created xsi:type="dcterms:W3CDTF">2008-05-06T15:45:49Z</dcterms:created>
  <dcterms:modified xsi:type="dcterms:W3CDTF">2012-08-02T20:13:44Z</dcterms:modified>
</cp:coreProperties>
</file>